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361" r:id="rId2"/>
    <p:sldId id="1062" r:id="rId3"/>
    <p:sldId id="1064" r:id="rId4"/>
    <p:sldId id="1102" r:id="rId5"/>
    <p:sldId id="1103" r:id="rId6"/>
    <p:sldId id="1104" r:id="rId7"/>
    <p:sldId id="1105" r:id="rId8"/>
    <p:sldId id="1106" r:id="rId9"/>
    <p:sldId id="1107" r:id="rId10"/>
    <p:sldId id="1108" r:id="rId11"/>
    <p:sldId id="1109" r:id="rId12"/>
    <p:sldId id="1110" r:id="rId13"/>
    <p:sldId id="1111" r:id="rId14"/>
    <p:sldId id="1112" r:id="rId15"/>
    <p:sldId id="1097" r:id="rId16"/>
    <p:sldId id="1113" r:id="rId17"/>
    <p:sldId id="1136" r:id="rId18"/>
    <p:sldId id="1116" r:id="rId19"/>
    <p:sldId id="1098" r:id="rId20"/>
    <p:sldId id="1117" r:id="rId21"/>
    <p:sldId id="1100" r:id="rId22"/>
    <p:sldId id="1099" r:id="rId23"/>
    <p:sldId id="1101" r:id="rId24"/>
    <p:sldId id="1118" r:id="rId25"/>
    <p:sldId id="1120" r:id="rId26"/>
    <p:sldId id="1114" r:id="rId27"/>
    <p:sldId id="1162" r:id="rId28"/>
    <p:sldId id="1164" r:id="rId29"/>
    <p:sldId id="1163" r:id="rId30"/>
    <p:sldId id="1139" r:id="rId31"/>
    <p:sldId id="1140" r:id="rId32"/>
    <p:sldId id="1141" r:id="rId33"/>
    <p:sldId id="1142" r:id="rId34"/>
    <p:sldId id="1143" r:id="rId35"/>
    <p:sldId id="1144" r:id="rId36"/>
    <p:sldId id="1152" r:id="rId37"/>
    <p:sldId id="1154" r:id="rId38"/>
    <p:sldId id="1155" r:id="rId39"/>
    <p:sldId id="1156" r:id="rId40"/>
    <p:sldId id="1157" r:id="rId41"/>
    <p:sldId id="1121" r:id="rId42"/>
    <p:sldId id="1122" r:id="rId43"/>
    <p:sldId id="1165" r:id="rId44"/>
    <p:sldId id="1173" r:id="rId45"/>
    <p:sldId id="1137" r:id="rId46"/>
    <p:sldId id="1172" r:id="rId47"/>
    <p:sldId id="1171" r:id="rId48"/>
    <p:sldId id="1166" r:id="rId49"/>
    <p:sldId id="1147" r:id="rId50"/>
    <p:sldId id="1148" r:id="rId51"/>
    <p:sldId id="1167" r:id="rId52"/>
    <p:sldId id="1168" r:id="rId53"/>
    <p:sldId id="1123" r:id="rId54"/>
    <p:sldId id="1124" r:id="rId55"/>
    <p:sldId id="1125" r:id="rId56"/>
    <p:sldId id="1126" r:id="rId57"/>
    <p:sldId id="1127" r:id="rId58"/>
    <p:sldId id="1129" r:id="rId59"/>
    <p:sldId id="1130" r:id="rId60"/>
    <p:sldId id="1131" r:id="rId61"/>
    <p:sldId id="1132" r:id="rId62"/>
    <p:sldId id="1134" r:id="rId63"/>
    <p:sldId id="1169" r:id="rId64"/>
    <p:sldId id="1158" r:id="rId65"/>
    <p:sldId id="1135" r:id="rId66"/>
    <p:sldId id="1180" r:id="rId67"/>
    <p:sldId id="1175" r:id="rId68"/>
    <p:sldId id="1176" r:id="rId69"/>
    <p:sldId id="1177" r:id="rId70"/>
    <p:sldId id="1178" r:id="rId71"/>
    <p:sldId id="1179" r:id="rId72"/>
    <p:sldId id="1149" r:id="rId73"/>
    <p:sldId id="537" r:id="rId74"/>
    <p:sldId id="292" r:id="rId75"/>
    <p:sldId id="293"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10" autoAdjust="0"/>
    <p:restoredTop sz="86408" autoAdjust="0"/>
  </p:normalViewPr>
  <p:slideViewPr>
    <p:cSldViewPr showGuides="1">
      <p:cViewPr>
        <p:scale>
          <a:sx n="66" d="100"/>
          <a:sy n="66" d="100"/>
        </p:scale>
        <p:origin x="-462" y="120"/>
      </p:cViewPr>
      <p:guideLst>
        <p:guide orient="horz" pos="2160"/>
        <p:guide pos="2880"/>
      </p:guideLst>
    </p:cSldViewPr>
  </p:slideViewPr>
  <p:outlineViewPr>
    <p:cViewPr>
      <p:scale>
        <a:sx n="33" d="100"/>
        <a:sy n="33" d="100"/>
      </p:scale>
      <p:origin x="0" y="5229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082DDC-1641-4F3E-AB31-5178E3607918}" type="doc">
      <dgm:prSet loTypeId="urn:microsoft.com/office/officeart/2005/8/layout/vList4#1" loCatId="list" qsTypeId="urn:microsoft.com/office/officeart/2005/8/quickstyle/simple1" qsCatId="simple" csTypeId="urn:microsoft.com/office/officeart/2005/8/colors/accent1_2" csCatId="accent1"/>
      <dgm:spPr/>
      <dgm:t>
        <a:bodyPr/>
        <a:lstStyle/>
        <a:p>
          <a:endParaRPr lang="en-US"/>
        </a:p>
      </dgm:t>
    </dgm:pt>
    <dgm:pt modelId="{4E6F6434-9506-48C4-A1BA-3AE84158FE8F}">
      <dgm:prSet custT="1"/>
      <dgm:spPr/>
      <dgm:t>
        <a:bodyPr/>
        <a:lstStyle/>
        <a:p>
          <a:pPr rtl="0"/>
          <a:r>
            <a:rPr lang="en-US" sz="3600" dirty="0" smtClean="0"/>
            <a:t>Peel Defects</a:t>
          </a:r>
          <a:endParaRPr lang="en-US" sz="3600" dirty="0"/>
        </a:p>
      </dgm:t>
    </dgm:pt>
    <dgm:pt modelId="{F4055AC6-698A-418F-92A1-E3D6F635E916}" type="parTrans" cxnId="{89FBF0D4-81DD-421A-9569-A33FEF045503}">
      <dgm:prSet/>
      <dgm:spPr/>
      <dgm:t>
        <a:bodyPr/>
        <a:lstStyle/>
        <a:p>
          <a:endParaRPr lang="en-US"/>
        </a:p>
      </dgm:t>
    </dgm:pt>
    <dgm:pt modelId="{ED04E260-DCF9-464A-A7D8-58F333F98627}" type="sibTrans" cxnId="{89FBF0D4-81DD-421A-9569-A33FEF045503}">
      <dgm:prSet/>
      <dgm:spPr/>
      <dgm:t>
        <a:bodyPr/>
        <a:lstStyle/>
        <a:p>
          <a:endParaRPr lang="en-US"/>
        </a:p>
      </dgm:t>
    </dgm:pt>
    <dgm:pt modelId="{B9AE739E-BB29-4C55-B2DD-3697E361B417}">
      <dgm:prSet custT="1"/>
      <dgm:spPr/>
      <dgm:t>
        <a:bodyPr/>
        <a:lstStyle/>
        <a:p>
          <a:pPr rtl="0"/>
          <a:r>
            <a:rPr lang="en-US" sz="3600" dirty="0" smtClean="0"/>
            <a:t>Line Defects</a:t>
          </a:r>
          <a:endParaRPr lang="en-US" sz="3600" dirty="0"/>
        </a:p>
      </dgm:t>
    </dgm:pt>
    <dgm:pt modelId="{7FE722A6-2CBA-4924-BEFF-25D63725641A}" type="parTrans" cxnId="{A9A85821-4C0E-461B-9F30-A9F674E42EA1}">
      <dgm:prSet/>
      <dgm:spPr/>
      <dgm:t>
        <a:bodyPr/>
        <a:lstStyle/>
        <a:p>
          <a:endParaRPr lang="en-US"/>
        </a:p>
      </dgm:t>
    </dgm:pt>
    <dgm:pt modelId="{1094D82E-DAB7-4DCD-8F57-0C91E360B208}" type="sibTrans" cxnId="{A9A85821-4C0E-461B-9F30-A9F674E42EA1}">
      <dgm:prSet/>
      <dgm:spPr/>
      <dgm:t>
        <a:bodyPr/>
        <a:lstStyle/>
        <a:p>
          <a:endParaRPr lang="en-US"/>
        </a:p>
      </dgm:t>
    </dgm:pt>
    <dgm:pt modelId="{C578A694-075F-492D-9BA8-B1BAC6CAADF5}">
      <dgm:prSet custT="1"/>
      <dgm:spPr/>
      <dgm:t>
        <a:bodyPr/>
        <a:lstStyle/>
        <a:p>
          <a:pPr rtl="0"/>
          <a:r>
            <a:rPr lang="en-US" sz="3600" dirty="0" smtClean="0"/>
            <a:t>Mechanical Defects</a:t>
          </a:r>
          <a:endParaRPr lang="en-US" sz="3600" dirty="0"/>
        </a:p>
      </dgm:t>
    </dgm:pt>
    <dgm:pt modelId="{B6209D2F-B159-45A6-B7DB-4663C80DC011}" type="parTrans" cxnId="{8FFE66DF-9BE4-4F70-9B7D-8091062CC8CC}">
      <dgm:prSet/>
      <dgm:spPr/>
      <dgm:t>
        <a:bodyPr/>
        <a:lstStyle/>
        <a:p>
          <a:endParaRPr lang="en-US"/>
        </a:p>
      </dgm:t>
    </dgm:pt>
    <dgm:pt modelId="{FB333E00-72B1-4BF5-9D6D-E9F0ED9C97E6}" type="sibTrans" cxnId="{8FFE66DF-9BE4-4F70-9B7D-8091062CC8CC}">
      <dgm:prSet/>
      <dgm:spPr/>
      <dgm:t>
        <a:bodyPr/>
        <a:lstStyle/>
        <a:p>
          <a:endParaRPr lang="en-US"/>
        </a:p>
      </dgm:t>
    </dgm:pt>
    <dgm:pt modelId="{BE5EC2C3-4289-49F1-A3E8-BD49A70ED5A9}" type="pres">
      <dgm:prSet presAssocID="{1F082DDC-1641-4F3E-AB31-5178E3607918}" presName="linear" presStyleCnt="0">
        <dgm:presLayoutVars>
          <dgm:dir/>
          <dgm:resizeHandles val="exact"/>
        </dgm:presLayoutVars>
      </dgm:prSet>
      <dgm:spPr/>
      <dgm:t>
        <a:bodyPr/>
        <a:lstStyle/>
        <a:p>
          <a:endParaRPr lang="en-US"/>
        </a:p>
      </dgm:t>
    </dgm:pt>
    <dgm:pt modelId="{81787556-77D0-444D-8179-4E4FA6258AAB}" type="pres">
      <dgm:prSet presAssocID="{4E6F6434-9506-48C4-A1BA-3AE84158FE8F}" presName="comp" presStyleCnt="0"/>
      <dgm:spPr/>
    </dgm:pt>
    <dgm:pt modelId="{733DA9D2-0193-4F3C-913F-2A7DB7C402FC}" type="pres">
      <dgm:prSet presAssocID="{4E6F6434-9506-48C4-A1BA-3AE84158FE8F}" presName="box" presStyleLbl="node1" presStyleIdx="0" presStyleCnt="3"/>
      <dgm:spPr/>
      <dgm:t>
        <a:bodyPr/>
        <a:lstStyle/>
        <a:p>
          <a:endParaRPr lang="en-US"/>
        </a:p>
      </dgm:t>
    </dgm:pt>
    <dgm:pt modelId="{C38BCF4F-E246-45FF-9B33-E9F5A9DCF585}" type="pres">
      <dgm:prSet presAssocID="{4E6F6434-9506-48C4-A1BA-3AE84158FE8F}" presName="img" presStyleLbl="fgImgPlace1" presStyleIdx="0" presStyleCnt="3"/>
      <dgm:spPr/>
    </dgm:pt>
    <dgm:pt modelId="{40F9AF62-0EE9-4CBD-ADAA-F4DE4566254D}" type="pres">
      <dgm:prSet presAssocID="{4E6F6434-9506-48C4-A1BA-3AE84158FE8F}" presName="text" presStyleLbl="node1" presStyleIdx="0" presStyleCnt="3">
        <dgm:presLayoutVars>
          <dgm:bulletEnabled val="1"/>
        </dgm:presLayoutVars>
      </dgm:prSet>
      <dgm:spPr/>
      <dgm:t>
        <a:bodyPr/>
        <a:lstStyle/>
        <a:p>
          <a:endParaRPr lang="en-US"/>
        </a:p>
      </dgm:t>
    </dgm:pt>
    <dgm:pt modelId="{D4638FB2-37C0-4379-B151-F5465C87B7F0}" type="pres">
      <dgm:prSet presAssocID="{ED04E260-DCF9-464A-A7D8-58F333F98627}" presName="spacer" presStyleCnt="0"/>
      <dgm:spPr/>
    </dgm:pt>
    <dgm:pt modelId="{B946A88F-F62F-4263-AB57-25853AC60975}" type="pres">
      <dgm:prSet presAssocID="{B9AE739E-BB29-4C55-B2DD-3697E361B417}" presName="comp" presStyleCnt="0"/>
      <dgm:spPr/>
    </dgm:pt>
    <dgm:pt modelId="{856E62B5-0DEA-48DA-8112-949C2FE74524}" type="pres">
      <dgm:prSet presAssocID="{B9AE739E-BB29-4C55-B2DD-3697E361B417}" presName="box" presStyleLbl="node1" presStyleIdx="1" presStyleCnt="3"/>
      <dgm:spPr/>
      <dgm:t>
        <a:bodyPr/>
        <a:lstStyle/>
        <a:p>
          <a:endParaRPr lang="en-US"/>
        </a:p>
      </dgm:t>
    </dgm:pt>
    <dgm:pt modelId="{81979F09-888F-41F2-8EDE-129BE914F767}" type="pres">
      <dgm:prSet presAssocID="{B9AE739E-BB29-4C55-B2DD-3697E361B417}" presName="img" presStyleLbl="fgImgPlace1" presStyleIdx="1" presStyleCnt="3"/>
      <dgm:spPr/>
    </dgm:pt>
    <dgm:pt modelId="{1DECE9E9-1EF3-4311-8DD2-E81B255F7D17}" type="pres">
      <dgm:prSet presAssocID="{B9AE739E-BB29-4C55-B2DD-3697E361B417}" presName="text" presStyleLbl="node1" presStyleIdx="1" presStyleCnt="3">
        <dgm:presLayoutVars>
          <dgm:bulletEnabled val="1"/>
        </dgm:presLayoutVars>
      </dgm:prSet>
      <dgm:spPr/>
      <dgm:t>
        <a:bodyPr/>
        <a:lstStyle/>
        <a:p>
          <a:endParaRPr lang="en-US"/>
        </a:p>
      </dgm:t>
    </dgm:pt>
    <dgm:pt modelId="{33BA7B39-7E58-464F-B2D2-D80BB3269869}" type="pres">
      <dgm:prSet presAssocID="{1094D82E-DAB7-4DCD-8F57-0C91E360B208}" presName="spacer" presStyleCnt="0"/>
      <dgm:spPr/>
    </dgm:pt>
    <dgm:pt modelId="{C4C667C1-535B-4E3F-8E75-00A72C8DC08B}" type="pres">
      <dgm:prSet presAssocID="{C578A694-075F-492D-9BA8-B1BAC6CAADF5}" presName="comp" presStyleCnt="0"/>
      <dgm:spPr/>
    </dgm:pt>
    <dgm:pt modelId="{322950BF-019D-4EE4-97A1-D23B1FE04790}" type="pres">
      <dgm:prSet presAssocID="{C578A694-075F-492D-9BA8-B1BAC6CAADF5}" presName="box" presStyleLbl="node1" presStyleIdx="2" presStyleCnt="3"/>
      <dgm:spPr/>
      <dgm:t>
        <a:bodyPr/>
        <a:lstStyle/>
        <a:p>
          <a:endParaRPr lang="en-US"/>
        </a:p>
      </dgm:t>
    </dgm:pt>
    <dgm:pt modelId="{09272144-87AD-4999-917B-6C5E7B1B008C}" type="pres">
      <dgm:prSet presAssocID="{C578A694-075F-492D-9BA8-B1BAC6CAADF5}" presName="img" presStyleLbl="fgImgPlace1" presStyleIdx="2" presStyleCnt="3"/>
      <dgm:spPr/>
    </dgm:pt>
    <dgm:pt modelId="{4F3B8671-1146-4D1E-A545-249F326B4455}" type="pres">
      <dgm:prSet presAssocID="{C578A694-075F-492D-9BA8-B1BAC6CAADF5}" presName="text" presStyleLbl="node1" presStyleIdx="2" presStyleCnt="3">
        <dgm:presLayoutVars>
          <dgm:bulletEnabled val="1"/>
        </dgm:presLayoutVars>
      </dgm:prSet>
      <dgm:spPr/>
      <dgm:t>
        <a:bodyPr/>
        <a:lstStyle/>
        <a:p>
          <a:endParaRPr lang="en-US"/>
        </a:p>
      </dgm:t>
    </dgm:pt>
  </dgm:ptLst>
  <dgm:cxnLst>
    <dgm:cxn modelId="{43AF5E48-F5BA-4D24-AF62-D5E6ACEF1E10}" type="presOf" srcId="{B9AE739E-BB29-4C55-B2DD-3697E361B417}" destId="{856E62B5-0DEA-48DA-8112-949C2FE74524}" srcOrd="0" destOrd="0" presId="urn:microsoft.com/office/officeart/2005/8/layout/vList4#1"/>
    <dgm:cxn modelId="{4EB855EC-1673-4731-9DA4-F35DBA27C86C}" type="presOf" srcId="{C578A694-075F-492D-9BA8-B1BAC6CAADF5}" destId="{322950BF-019D-4EE4-97A1-D23B1FE04790}" srcOrd="0" destOrd="0" presId="urn:microsoft.com/office/officeart/2005/8/layout/vList4#1"/>
    <dgm:cxn modelId="{E47CF2C0-CAB8-4444-883F-5EFC8B3B0A6D}" type="presOf" srcId="{B9AE739E-BB29-4C55-B2DD-3697E361B417}" destId="{1DECE9E9-1EF3-4311-8DD2-E81B255F7D17}" srcOrd="1" destOrd="0" presId="urn:microsoft.com/office/officeart/2005/8/layout/vList4#1"/>
    <dgm:cxn modelId="{A3C9F15D-EC1E-47ED-A6AA-A2188739DD08}" type="presOf" srcId="{4E6F6434-9506-48C4-A1BA-3AE84158FE8F}" destId="{40F9AF62-0EE9-4CBD-ADAA-F4DE4566254D}" srcOrd="1" destOrd="0" presId="urn:microsoft.com/office/officeart/2005/8/layout/vList4#1"/>
    <dgm:cxn modelId="{8DDEEA4F-4531-4320-A3EC-954C6F717761}" type="presOf" srcId="{C578A694-075F-492D-9BA8-B1BAC6CAADF5}" destId="{4F3B8671-1146-4D1E-A545-249F326B4455}" srcOrd="1" destOrd="0" presId="urn:microsoft.com/office/officeart/2005/8/layout/vList4#1"/>
    <dgm:cxn modelId="{8FFE66DF-9BE4-4F70-9B7D-8091062CC8CC}" srcId="{1F082DDC-1641-4F3E-AB31-5178E3607918}" destId="{C578A694-075F-492D-9BA8-B1BAC6CAADF5}" srcOrd="2" destOrd="0" parTransId="{B6209D2F-B159-45A6-B7DB-4663C80DC011}" sibTransId="{FB333E00-72B1-4BF5-9D6D-E9F0ED9C97E6}"/>
    <dgm:cxn modelId="{FA1C6C6B-4896-4033-A785-546F4F755CDD}" type="presOf" srcId="{1F082DDC-1641-4F3E-AB31-5178E3607918}" destId="{BE5EC2C3-4289-49F1-A3E8-BD49A70ED5A9}" srcOrd="0" destOrd="0" presId="urn:microsoft.com/office/officeart/2005/8/layout/vList4#1"/>
    <dgm:cxn modelId="{89FBF0D4-81DD-421A-9569-A33FEF045503}" srcId="{1F082DDC-1641-4F3E-AB31-5178E3607918}" destId="{4E6F6434-9506-48C4-A1BA-3AE84158FE8F}" srcOrd="0" destOrd="0" parTransId="{F4055AC6-698A-418F-92A1-E3D6F635E916}" sibTransId="{ED04E260-DCF9-464A-A7D8-58F333F98627}"/>
    <dgm:cxn modelId="{E6C18347-18DE-4254-A633-9C1346393AE5}" type="presOf" srcId="{4E6F6434-9506-48C4-A1BA-3AE84158FE8F}" destId="{733DA9D2-0193-4F3C-913F-2A7DB7C402FC}" srcOrd="0" destOrd="0" presId="urn:microsoft.com/office/officeart/2005/8/layout/vList4#1"/>
    <dgm:cxn modelId="{A9A85821-4C0E-461B-9F30-A9F674E42EA1}" srcId="{1F082DDC-1641-4F3E-AB31-5178E3607918}" destId="{B9AE739E-BB29-4C55-B2DD-3697E361B417}" srcOrd="1" destOrd="0" parTransId="{7FE722A6-2CBA-4924-BEFF-25D63725641A}" sibTransId="{1094D82E-DAB7-4DCD-8F57-0C91E360B208}"/>
    <dgm:cxn modelId="{DAF759AD-E753-4FB0-B89D-B3D084DBA777}" type="presParOf" srcId="{BE5EC2C3-4289-49F1-A3E8-BD49A70ED5A9}" destId="{81787556-77D0-444D-8179-4E4FA6258AAB}" srcOrd="0" destOrd="0" presId="urn:microsoft.com/office/officeart/2005/8/layout/vList4#1"/>
    <dgm:cxn modelId="{45287C9C-0C36-4F99-8CC2-A941752FB727}" type="presParOf" srcId="{81787556-77D0-444D-8179-4E4FA6258AAB}" destId="{733DA9D2-0193-4F3C-913F-2A7DB7C402FC}" srcOrd="0" destOrd="0" presId="urn:microsoft.com/office/officeart/2005/8/layout/vList4#1"/>
    <dgm:cxn modelId="{606486E5-B03D-42B6-9094-F66FEDB32182}" type="presParOf" srcId="{81787556-77D0-444D-8179-4E4FA6258AAB}" destId="{C38BCF4F-E246-45FF-9B33-E9F5A9DCF585}" srcOrd="1" destOrd="0" presId="urn:microsoft.com/office/officeart/2005/8/layout/vList4#1"/>
    <dgm:cxn modelId="{EA2136FF-CC06-4B19-BD66-2BBA59860909}" type="presParOf" srcId="{81787556-77D0-444D-8179-4E4FA6258AAB}" destId="{40F9AF62-0EE9-4CBD-ADAA-F4DE4566254D}" srcOrd="2" destOrd="0" presId="urn:microsoft.com/office/officeart/2005/8/layout/vList4#1"/>
    <dgm:cxn modelId="{FD74A3D4-17EC-45BC-AB94-7FDEAF866954}" type="presParOf" srcId="{BE5EC2C3-4289-49F1-A3E8-BD49A70ED5A9}" destId="{D4638FB2-37C0-4379-B151-F5465C87B7F0}" srcOrd="1" destOrd="0" presId="urn:microsoft.com/office/officeart/2005/8/layout/vList4#1"/>
    <dgm:cxn modelId="{50FDEC34-1255-4024-8529-31520495F9B1}" type="presParOf" srcId="{BE5EC2C3-4289-49F1-A3E8-BD49A70ED5A9}" destId="{B946A88F-F62F-4263-AB57-25853AC60975}" srcOrd="2" destOrd="0" presId="urn:microsoft.com/office/officeart/2005/8/layout/vList4#1"/>
    <dgm:cxn modelId="{A5EA12B7-20C0-4D88-9D35-BA3FFF3FE43D}" type="presParOf" srcId="{B946A88F-F62F-4263-AB57-25853AC60975}" destId="{856E62B5-0DEA-48DA-8112-949C2FE74524}" srcOrd="0" destOrd="0" presId="urn:microsoft.com/office/officeart/2005/8/layout/vList4#1"/>
    <dgm:cxn modelId="{DB25433F-DC02-4D47-9B1F-AEB456323938}" type="presParOf" srcId="{B946A88F-F62F-4263-AB57-25853AC60975}" destId="{81979F09-888F-41F2-8EDE-129BE914F767}" srcOrd="1" destOrd="0" presId="urn:microsoft.com/office/officeart/2005/8/layout/vList4#1"/>
    <dgm:cxn modelId="{F4C454C4-847D-4BC7-9A40-03AD834CB1A4}" type="presParOf" srcId="{B946A88F-F62F-4263-AB57-25853AC60975}" destId="{1DECE9E9-1EF3-4311-8DD2-E81B255F7D17}" srcOrd="2" destOrd="0" presId="urn:microsoft.com/office/officeart/2005/8/layout/vList4#1"/>
    <dgm:cxn modelId="{83E3BD13-FB73-491D-82F3-76C446B75592}" type="presParOf" srcId="{BE5EC2C3-4289-49F1-A3E8-BD49A70ED5A9}" destId="{33BA7B39-7E58-464F-B2D2-D80BB3269869}" srcOrd="3" destOrd="0" presId="urn:microsoft.com/office/officeart/2005/8/layout/vList4#1"/>
    <dgm:cxn modelId="{160CFD98-8AD2-4A0B-ACD3-95D5B2E49794}" type="presParOf" srcId="{BE5EC2C3-4289-49F1-A3E8-BD49A70ED5A9}" destId="{C4C667C1-535B-4E3F-8E75-00A72C8DC08B}" srcOrd="4" destOrd="0" presId="urn:microsoft.com/office/officeart/2005/8/layout/vList4#1"/>
    <dgm:cxn modelId="{34817FEE-1FA5-45FF-A9B4-02B10C1F6781}" type="presParOf" srcId="{C4C667C1-535B-4E3F-8E75-00A72C8DC08B}" destId="{322950BF-019D-4EE4-97A1-D23B1FE04790}" srcOrd="0" destOrd="0" presId="urn:microsoft.com/office/officeart/2005/8/layout/vList4#1"/>
    <dgm:cxn modelId="{1124E36B-B765-4DB1-B804-423C79226C85}" type="presParOf" srcId="{C4C667C1-535B-4E3F-8E75-00A72C8DC08B}" destId="{09272144-87AD-4999-917B-6C5E7B1B008C}" srcOrd="1" destOrd="0" presId="urn:microsoft.com/office/officeart/2005/8/layout/vList4#1"/>
    <dgm:cxn modelId="{24981C1B-CE4F-4B97-981E-F053E606BCDE}" type="presParOf" srcId="{C4C667C1-535B-4E3F-8E75-00A72C8DC08B}" destId="{4F3B8671-1146-4D1E-A545-249F326B4455}" srcOrd="2" destOrd="0" presId="urn:microsoft.com/office/officeart/2005/8/layout/vList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DA9D2-0193-4F3C-913F-2A7DB7C402FC}">
      <dsp:nvSpPr>
        <dsp:cNvPr id="0" name=""/>
        <dsp:cNvSpPr/>
      </dsp:nvSpPr>
      <dsp:spPr>
        <a:xfrm>
          <a:off x="0" y="0"/>
          <a:ext cx="8229600" cy="16192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en-US" sz="3600" kern="1200" dirty="0" smtClean="0"/>
            <a:t>Peel Defects</a:t>
          </a:r>
          <a:endParaRPr lang="en-US" sz="3600" kern="1200" dirty="0"/>
        </a:p>
      </dsp:txBody>
      <dsp:txXfrm>
        <a:off x="1807845" y="0"/>
        <a:ext cx="6421755" cy="1619250"/>
      </dsp:txXfrm>
    </dsp:sp>
    <dsp:sp modelId="{C38BCF4F-E246-45FF-9B33-E9F5A9DCF585}">
      <dsp:nvSpPr>
        <dsp:cNvPr id="0" name=""/>
        <dsp:cNvSpPr/>
      </dsp:nvSpPr>
      <dsp:spPr>
        <a:xfrm>
          <a:off x="161925" y="161925"/>
          <a:ext cx="1645920" cy="1295400"/>
        </a:xfrm>
        <a:prstGeom prst="roundRect">
          <a:avLst>
            <a:gd name="adj" fmla="val 1000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6E62B5-0DEA-48DA-8112-949C2FE74524}">
      <dsp:nvSpPr>
        <dsp:cNvPr id="0" name=""/>
        <dsp:cNvSpPr/>
      </dsp:nvSpPr>
      <dsp:spPr>
        <a:xfrm>
          <a:off x="0" y="1781175"/>
          <a:ext cx="8229600" cy="16192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en-US" sz="3600" kern="1200" dirty="0" smtClean="0"/>
            <a:t>Line Defects</a:t>
          </a:r>
          <a:endParaRPr lang="en-US" sz="3600" kern="1200" dirty="0"/>
        </a:p>
      </dsp:txBody>
      <dsp:txXfrm>
        <a:off x="1807845" y="1781175"/>
        <a:ext cx="6421755" cy="1619250"/>
      </dsp:txXfrm>
    </dsp:sp>
    <dsp:sp modelId="{81979F09-888F-41F2-8EDE-129BE914F767}">
      <dsp:nvSpPr>
        <dsp:cNvPr id="0" name=""/>
        <dsp:cNvSpPr/>
      </dsp:nvSpPr>
      <dsp:spPr>
        <a:xfrm>
          <a:off x="161925" y="1943100"/>
          <a:ext cx="1645920" cy="1295400"/>
        </a:xfrm>
        <a:prstGeom prst="roundRect">
          <a:avLst>
            <a:gd name="adj" fmla="val 1000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2950BF-019D-4EE4-97A1-D23B1FE04790}">
      <dsp:nvSpPr>
        <dsp:cNvPr id="0" name=""/>
        <dsp:cNvSpPr/>
      </dsp:nvSpPr>
      <dsp:spPr>
        <a:xfrm>
          <a:off x="0" y="3562350"/>
          <a:ext cx="8229600" cy="161925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90000"/>
            </a:lnSpc>
            <a:spcBef>
              <a:spcPct val="0"/>
            </a:spcBef>
            <a:spcAft>
              <a:spcPct val="35000"/>
            </a:spcAft>
          </a:pPr>
          <a:r>
            <a:rPr lang="en-US" sz="3600" kern="1200" dirty="0" smtClean="0"/>
            <a:t>Mechanical Defects</a:t>
          </a:r>
          <a:endParaRPr lang="en-US" sz="3600" kern="1200" dirty="0"/>
        </a:p>
      </dsp:txBody>
      <dsp:txXfrm>
        <a:off x="1807845" y="3562350"/>
        <a:ext cx="6421755" cy="1619250"/>
      </dsp:txXfrm>
    </dsp:sp>
    <dsp:sp modelId="{09272144-87AD-4999-917B-6C5E7B1B008C}">
      <dsp:nvSpPr>
        <dsp:cNvPr id="0" name=""/>
        <dsp:cNvSpPr/>
      </dsp:nvSpPr>
      <dsp:spPr>
        <a:xfrm>
          <a:off x="161925" y="3724274"/>
          <a:ext cx="1645920" cy="1295400"/>
        </a:xfrm>
        <a:prstGeom prst="roundRect">
          <a:avLst>
            <a:gd name="adj" fmla="val 1000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47826C-DC22-442A-8148-F21FD6850D29}" type="datetimeFigureOut">
              <a:rPr lang="en-US" smtClean="0"/>
              <a:pPr/>
              <a:t>3/22/2013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640922-901C-4493-9C9D-3497536E1964}" type="slidenum">
              <a:rPr lang="en-US" smtClean="0"/>
              <a:pPr/>
              <a:t>‹#›</a:t>
            </a:fld>
            <a:endParaRPr lang="en-US"/>
          </a:p>
        </p:txBody>
      </p:sp>
    </p:spTree>
    <p:extLst>
      <p:ext uri="{BB962C8B-B14F-4D97-AF65-F5344CB8AC3E}">
        <p14:creationId xmlns:p14="http://schemas.microsoft.com/office/powerpoint/2010/main" val="2694495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smtClean="0">
              <a:latin typeface="Arial" pitchFamily="34" charset="0"/>
              <a:cs typeface="Arial" pitchFamily="34" charset="0"/>
            </a:endParaRPr>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pPr>
            <a:fld id="{C1C63870-B724-49CF-8E49-D62534425D03}" type="slidenum">
              <a:rPr lang="en-US" smtClean="0">
                <a:cs typeface="Arial" pitchFamily="34" charset="0"/>
              </a:rPr>
              <a:pPr eaLnBrk="1" fontAlgn="base" hangingPunct="1">
                <a:spcBef>
                  <a:spcPct val="0"/>
                </a:spcBef>
                <a:spcAft>
                  <a:spcPct val="0"/>
                </a:spcAft>
              </a:pPr>
              <a:t>1</a:t>
            </a:fld>
            <a:endParaRPr lang="en-US" smtClean="0">
              <a:cs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pPr>
            <a:fld id="{F4E01A7C-3A47-48B4-97B6-943A3B34DDAA}" type="slidenum">
              <a:rPr lang="en-US" smtClean="0">
                <a:cs typeface="Arial" pitchFamily="34" charset="0"/>
              </a:rPr>
              <a:pPr eaLnBrk="1" fontAlgn="base" hangingPunct="1">
                <a:spcBef>
                  <a:spcPct val="0"/>
                </a:spcBef>
                <a:spcAft>
                  <a:spcPct val="0"/>
                </a:spcAft>
              </a:pPr>
              <a:t>13</a:t>
            </a:fld>
            <a:endParaRPr lang="en-US" smtClean="0">
              <a:cs typeface="Arial" pitchFamily="34" charset="0"/>
            </a:endParaRPr>
          </a:p>
        </p:txBody>
      </p:sp>
      <p:sp>
        <p:nvSpPr>
          <p:cNvPr id="109571" name="Text Box 2"/>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atin typeface="Calibri" pitchFamily="34" charset="0"/>
            </a:endParaRPr>
          </a:p>
        </p:txBody>
      </p:sp>
      <p:sp>
        <p:nvSpPr>
          <p:cNvPr id="109572" name="Rectangle 3"/>
          <p:cNvSpPr>
            <a:spLocks noGrp="1" noChangeArrowheads="1"/>
          </p:cNvSpPr>
          <p:nvPr>
            <p:ph type="body"/>
          </p:nvPr>
        </p:nvSpPr>
        <p:spPr bwMode="auto">
          <a:xfrm>
            <a:off x="914400" y="4341813"/>
            <a:ext cx="5024438" cy="41132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smtClean="0">
              <a:latin typeface="Arial" pitchFamily="34" charset="0"/>
              <a:cs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pPr>
            <a:fld id="{B7AB7BC0-5DDE-4198-8FCF-FA3676257CAD}" type="slidenum">
              <a:rPr lang="en-US" smtClean="0">
                <a:cs typeface="Arial" pitchFamily="34" charset="0"/>
              </a:rPr>
              <a:pPr eaLnBrk="1" fontAlgn="base" hangingPunct="1">
                <a:spcBef>
                  <a:spcPct val="0"/>
                </a:spcBef>
                <a:spcAft>
                  <a:spcPct val="0"/>
                </a:spcAft>
              </a:pPr>
              <a:t>14</a:t>
            </a:fld>
            <a:endParaRPr lang="en-US" smtClean="0">
              <a:cs typeface="Arial" pitchFamily="34" charset="0"/>
            </a:endParaRPr>
          </a:p>
        </p:txBody>
      </p:sp>
      <p:sp>
        <p:nvSpPr>
          <p:cNvPr id="110595" name="Text Box 2"/>
          <p:cNvSpPr txBox="1">
            <a:spLocks noChangeArrowheads="1"/>
          </p:cNvSpPr>
          <p:nvPr/>
        </p:nvSpPr>
        <p:spPr bwMode="auto">
          <a:xfrm>
            <a:off x="1150938" y="692150"/>
            <a:ext cx="4556125" cy="3416300"/>
          </a:xfrm>
          <a:prstGeom prst="rect">
            <a:avLst/>
          </a:prstGeom>
          <a:solidFill>
            <a:srgbClr val="FFFFFF"/>
          </a:solidFill>
          <a:ln w="9360">
            <a:solidFill>
              <a:srgbClr val="000000"/>
            </a:solidFill>
            <a:miter lim="800000"/>
            <a:headEnd/>
            <a:tailEnd/>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atin typeface="Calibri" pitchFamily="34" charset="0"/>
            </a:endParaRPr>
          </a:p>
        </p:txBody>
      </p:sp>
      <p:sp>
        <p:nvSpPr>
          <p:cNvPr id="110596" name="Rectangle 3"/>
          <p:cNvSpPr>
            <a:spLocks noGrp="1" noChangeArrowheads="1"/>
          </p:cNvSpPr>
          <p:nvPr>
            <p:ph type="body"/>
          </p:nvPr>
        </p:nvSpPr>
        <p:spPr bwMode="auto">
          <a:xfrm>
            <a:off x="914400" y="4341813"/>
            <a:ext cx="5024438" cy="41132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smtClean="0">
              <a:latin typeface="Arial" pitchFamily="34" charset="0"/>
              <a:cs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0" y="303213"/>
            <a:ext cx="1588" cy="1587"/>
          </a:xfrm>
          <a:ln/>
        </p:spPr>
      </p:sp>
      <p:sp>
        <p:nvSpPr>
          <p:cNvPr id="73731" name="Notes Placeholder 2"/>
          <p:cNvSpPr>
            <a:spLocks noGrp="1"/>
          </p:cNvSpPr>
          <p:nvPr>
            <p:ph type="body" idx="1"/>
          </p:nvPr>
        </p:nvSpPr>
        <p:spPr>
          <a:xfrm>
            <a:off x="503238" y="4316413"/>
            <a:ext cx="5856287" cy="40592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xfrm>
            <a:off x="0" y="303213"/>
            <a:ext cx="1588" cy="1587"/>
          </a:xfrm>
          <a:ln/>
        </p:spPr>
      </p:sp>
      <p:sp>
        <p:nvSpPr>
          <p:cNvPr id="72707" name="Notes Placeholder 2"/>
          <p:cNvSpPr>
            <a:spLocks noGrp="1"/>
          </p:cNvSpPr>
          <p:nvPr>
            <p:ph type="body" idx="1"/>
          </p:nvPr>
        </p:nvSpPr>
        <p:spPr>
          <a:xfrm>
            <a:off x="503238" y="4316413"/>
            <a:ext cx="5856287" cy="40592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xfrm>
            <a:off x="0" y="303213"/>
            <a:ext cx="1588" cy="1587"/>
          </a:xfrm>
          <a:ln/>
        </p:spPr>
      </p:sp>
      <p:sp>
        <p:nvSpPr>
          <p:cNvPr id="74755" name="Notes Placeholder 2"/>
          <p:cNvSpPr>
            <a:spLocks noGrp="1"/>
          </p:cNvSpPr>
          <p:nvPr>
            <p:ph type="body" idx="1"/>
          </p:nvPr>
        </p:nvSpPr>
        <p:spPr>
          <a:xfrm>
            <a:off x="503238" y="4316413"/>
            <a:ext cx="5856287" cy="40592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txBox="1">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smtClean="0">
              <a:latin typeface="Arial" pitchFamily="34" charset="0"/>
              <a:cs typeface="Arial" pitchFamily="34" charset="0"/>
            </a:endParaRPr>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Lucida Sans Unicode" pitchFamily="34" charset="0"/>
                <a:cs typeface="Arial" pitchFamily="34" charset="0"/>
              </a:defRPr>
            </a:lvl1pPr>
            <a:lvl2pPr marL="742950" indent="-285750" eaLnBrk="0" hangingPunct="0">
              <a:defRPr>
                <a:solidFill>
                  <a:schemeClr val="tx1"/>
                </a:solidFill>
                <a:latin typeface="Lucida Sans Unicode" pitchFamily="34" charset="0"/>
                <a:cs typeface="Arial" pitchFamily="34" charset="0"/>
              </a:defRPr>
            </a:lvl2pPr>
            <a:lvl3pPr marL="1143000" indent="-228600" eaLnBrk="0" hangingPunct="0">
              <a:defRPr>
                <a:solidFill>
                  <a:schemeClr val="tx1"/>
                </a:solidFill>
                <a:latin typeface="Lucida Sans Unicode" pitchFamily="34" charset="0"/>
                <a:cs typeface="Arial" pitchFamily="34" charset="0"/>
              </a:defRPr>
            </a:lvl3pPr>
            <a:lvl4pPr marL="1600200" indent="-228600" eaLnBrk="0" hangingPunct="0">
              <a:defRPr>
                <a:solidFill>
                  <a:schemeClr val="tx1"/>
                </a:solidFill>
                <a:latin typeface="Lucida Sans Unicode" pitchFamily="34" charset="0"/>
                <a:cs typeface="Arial" pitchFamily="34" charset="0"/>
              </a:defRPr>
            </a:lvl4pPr>
            <a:lvl5pPr marL="2057400" indent="-228600" eaLnBrk="0" hangingPunct="0">
              <a:defRPr>
                <a:solidFill>
                  <a:schemeClr val="tx1"/>
                </a:solidFill>
                <a:latin typeface="Lucida Sans Unicode" pitchFamily="34" charset="0"/>
                <a:cs typeface="Arial" pitchFamily="34" charset="0"/>
              </a:defRPr>
            </a:lvl5pPr>
            <a:lvl6pPr marL="2514600" indent="-228600" eaLnBrk="0" fontAlgn="base" hangingPunct="0">
              <a:spcBef>
                <a:spcPct val="0"/>
              </a:spcBef>
              <a:spcAft>
                <a:spcPct val="0"/>
              </a:spcAft>
              <a:defRPr>
                <a:solidFill>
                  <a:schemeClr val="tx1"/>
                </a:solidFill>
                <a:latin typeface="Lucida Sans Unicode" pitchFamily="34" charset="0"/>
                <a:cs typeface="Arial" pitchFamily="34" charset="0"/>
              </a:defRPr>
            </a:lvl6pPr>
            <a:lvl7pPr marL="2971800" indent="-228600" eaLnBrk="0" fontAlgn="base" hangingPunct="0">
              <a:spcBef>
                <a:spcPct val="0"/>
              </a:spcBef>
              <a:spcAft>
                <a:spcPct val="0"/>
              </a:spcAft>
              <a:defRPr>
                <a:solidFill>
                  <a:schemeClr val="tx1"/>
                </a:solidFill>
                <a:latin typeface="Lucida Sans Unicode" pitchFamily="34" charset="0"/>
                <a:cs typeface="Arial" pitchFamily="34" charset="0"/>
              </a:defRPr>
            </a:lvl7pPr>
            <a:lvl8pPr marL="3429000" indent="-228600" eaLnBrk="0" fontAlgn="base" hangingPunct="0">
              <a:spcBef>
                <a:spcPct val="0"/>
              </a:spcBef>
              <a:spcAft>
                <a:spcPct val="0"/>
              </a:spcAft>
              <a:defRPr>
                <a:solidFill>
                  <a:schemeClr val="tx1"/>
                </a:solidFill>
                <a:latin typeface="Lucida Sans Unicode" pitchFamily="34" charset="0"/>
                <a:cs typeface="Arial" pitchFamily="34" charset="0"/>
              </a:defRPr>
            </a:lvl8pPr>
            <a:lvl9pPr marL="3886200" indent="-228600" eaLnBrk="0" fontAlgn="base" hangingPunct="0">
              <a:spcBef>
                <a:spcPct val="0"/>
              </a:spcBef>
              <a:spcAft>
                <a:spcPct val="0"/>
              </a:spcAft>
              <a:defRPr>
                <a:solidFill>
                  <a:schemeClr val="tx1"/>
                </a:solidFill>
                <a:latin typeface="Lucida Sans Unicode" pitchFamily="34" charset="0"/>
                <a:cs typeface="Arial" pitchFamily="34" charset="0"/>
              </a:defRPr>
            </a:lvl9pPr>
          </a:lstStyle>
          <a:p>
            <a:pPr eaLnBrk="1" fontAlgn="base" hangingPunct="1">
              <a:spcBef>
                <a:spcPct val="0"/>
              </a:spcBef>
              <a:spcAft>
                <a:spcPct val="0"/>
              </a:spcAft>
            </a:pPr>
            <a:fld id="{D816E67A-65FE-431C-B913-22ECFE664C4B}" type="slidenum">
              <a:rPr lang="en-US" smtClean="0">
                <a:solidFill>
                  <a:srgbClr val="000000"/>
                </a:solidFill>
                <a:latin typeface="Arial" pitchFamily="34" charset="0"/>
              </a:rPr>
              <a:pPr eaLnBrk="1" fontAlgn="base" hangingPunct="1">
                <a:spcBef>
                  <a:spcPct val="0"/>
                </a:spcBef>
                <a:spcAft>
                  <a:spcPct val="0"/>
                </a:spcAft>
              </a:pPr>
              <a:t>26</a:t>
            </a:fld>
            <a:endParaRPr lang="en-US" smtClean="0">
              <a:solidFill>
                <a:srgbClr val="000000"/>
              </a:solidFill>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latin typeface="Arial" pitchFamily="34" charset="0"/>
              <a:cs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latin typeface="Arial" pitchFamily="34" charset="0"/>
              <a:cs typeface="Arial" pitchFamily="34" charset="0"/>
            </a:endParaRPr>
          </a:p>
        </p:txBody>
      </p:sp>
      <p:sp>
        <p:nvSpPr>
          <p:cNvPr id="104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pPr>
            <a:fld id="{D5BABFB2-8E61-420C-8DA2-39155A649488}" type="slidenum">
              <a:rPr lang="en-US" smtClean="0">
                <a:cs typeface="Arial" pitchFamily="34" charset="0"/>
              </a:rPr>
              <a:pPr eaLnBrk="1" fontAlgn="base" hangingPunct="1">
                <a:spcBef>
                  <a:spcPct val="0"/>
                </a:spcBef>
                <a:spcAft>
                  <a:spcPct val="0"/>
                </a:spcAft>
              </a:pPr>
              <a:t>37</a:t>
            </a:fld>
            <a:endParaRPr lang="en-US" smtClean="0">
              <a:cs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IN" smtClean="0">
              <a:latin typeface="Arial" pitchFamily="34" charset="0"/>
              <a:cs typeface="Arial" pitchFamily="34" charset="0"/>
            </a:endParaRPr>
          </a:p>
        </p:txBody>
      </p:sp>
      <p:sp>
        <p:nvSpPr>
          <p:cNvPr id="10547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fld id="{2E92BD08-8FD3-4D52-8FF9-54CC3D064444}" type="slidenum">
              <a:rPr lang="en-US" sz="1200"/>
              <a:pPr algn="r" eaLnBrk="1" hangingPunct="1"/>
              <a:t>38</a:t>
            </a:fld>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smtClean="0"/>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7A9D9FE8-0DBF-441E-AFB3-1990EBCE5C4D}" type="slidenum">
              <a:rPr lang="en-US" smtClean="0"/>
              <a:pPr eaLnBrk="1" hangingPunct="1"/>
              <a:t>4</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fld id="{7BB3B915-EF7F-4F2F-9047-718E5C4481E1}" type="slidenum">
              <a:rPr lang="en-US" sz="1200"/>
              <a:pPr algn="r" eaLnBrk="1" hangingPunct="1"/>
              <a:t>39</a:t>
            </a:fld>
            <a:endParaRPr lang="en-US" sz="1200"/>
          </a:p>
        </p:txBody>
      </p:sp>
      <p:sp>
        <p:nvSpPr>
          <p:cNvPr id="10649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949C1D76-FA9A-4F36-B516-1539B2F8788E}" type="slidenum">
              <a:rPr lang="en-US" sz="1200">
                <a:latin typeface="+mn-lt"/>
              </a:rPr>
              <a:pPr algn="r" fontAlgn="auto">
                <a:spcBef>
                  <a:spcPts val="0"/>
                </a:spcBef>
                <a:spcAft>
                  <a:spcPts val="0"/>
                </a:spcAft>
                <a:defRPr/>
              </a:pPr>
              <a:t>39</a:t>
            </a:fld>
            <a:endParaRPr lang="en-US" sz="1200" dirty="0">
              <a:latin typeface="+mn-l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fld id="{04AF4C55-05D4-4FAD-B03E-DF4ACB115C22}" type="slidenum">
              <a:rPr lang="en-US" sz="1200"/>
              <a:pPr algn="r" eaLnBrk="1" hangingPunct="1"/>
              <a:t>40</a:t>
            </a:fld>
            <a:endParaRPr lang="en-US" sz="1200"/>
          </a:p>
        </p:txBody>
      </p:sp>
      <p:sp>
        <p:nvSpPr>
          <p:cNvPr id="10752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latin typeface="Arial" pitchFamily="34" charset="0"/>
              <a:cs typeface="Arial" pitchFamily="34" charset="0"/>
            </a:endParaRPr>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AA40C4EC-5632-47F2-A843-75B177869F32}" type="slidenum">
              <a:rPr lang="en-US" sz="1200">
                <a:latin typeface="+mn-lt"/>
              </a:rPr>
              <a:pPr algn="r" fontAlgn="auto">
                <a:spcBef>
                  <a:spcPts val="0"/>
                </a:spcBef>
                <a:spcAft>
                  <a:spcPts val="0"/>
                </a:spcAft>
                <a:defRPr/>
              </a:pPr>
              <a:t>40</a:t>
            </a:fld>
            <a:endParaRPr lang="en-US" sz="1200" dirty="0">
              <a:latin typeface="+mn-l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p:spPr>
        <p:txBody>
          <a:bodyPr/>
          <a:lstStyle/>
          <a:p>
            <a:endParaRPr lang="en-US" smtClean="0">
              <a:latin typeface="Arial" pitchFamily="34" charset="0"/>
              <a:cs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smtClean="0">
              <a:latin typeface="Arial" pitchFamily="34" charset="0"/>
              <a:cs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p:spPr>
        <p:txBody>
          <a:bodyPr/>
          <a:lstStyle/>
          <a:p>
            <a:endParaRPr lang="en-US" smtClean="0">
              <a:latin typeface="Arial" pitchFamily="34" charset="0"/>
              <a:cs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Types</a:t>
            </a:r>
            <a:r>
              <a:rPr lang="en-US" baseline="0" dirty="0" smtClean="0"/>
              <a:t> of Learning: </a:t>
            </a:r>
            <a:r>
              <a:rPr lang="en-CA" dirty="0" smtClean="0"/>
              <a:t>http://www.nwlink.com/~donclark/hrd/bloom.html, </a:t>
            </a:r>
            <a:r>
              <a:rPr lang="en-CA" sz="1200" b="0" i="0" kern="1200" dirty="0" smtClean="0">
                <a:solidFill>
                  <a:schemeClr val="tx1"/>
                </a:solidFill>
                <a:effectLst/>
                <a:latin typeface="+mn-lt"/>
                <a:ea typeface="+mn-ea"/>
                <a:cs typeface="+mn-cs"/>
              </a:rPr>
              <a:t>www.oecd.org/dataoecd/42/13/34926352.pdf, </a:t>
            </a:r>
            <a:r>
              <a:rPr lang="en-CA" dirty="0" smtClean="0"/>
              <a:t>http://home.epix.net/~tcannon1/Physioweek10.htm</a:t>
            </a:r>
          </a:p>
          <a:p>
            <a:endParaRPr lang="en-US" dirty="0" smtClean="0"/>
          </a:p>
          <a:p>
            <a:r>
              <a:rPr lang="en-US" dirty="0" smtClean="0"/>
              <a:t>Learning Trace: example: A pointed object penetrates better than a blunt object. Why? a visual-oriented learner may choose to</a:t>
            </a:r>
            <a:r>
              <a:rPr lang="en-US" baseline="0" dirty="0" smtClean="0"/>
              <a:t> see this in action and may attempt to explain the results; a psychomotor-oriented learner may take a sharp pencil and test it against his palm and may attempt to explain the results; a cognition-oriented student may workout the mathematics behind pressure and may attempt to explain the results. In this case, the learner is tackling the concept of pressure. We can gather information about the learner’s background skills, the types of learning attempted by this learner, the extent to which the learner learned the concept, did it take a reasonable amount of time (effectiveness), did the assessments conclude that the concept had been learned, evidences of learning activities/experiences (e.g., a video of the learner trying a sharp pencil on someone’s palm and the learner’s answer to the question on pressure in the examination), and resources used by learner (e.g., the pencil, simulation run by the learner, …). </a:t>
            </a:r>
            <a:endParaRPr lang="en-US" dirty="0" smtClean="0"/>
          </a:p>
          <a:p>
            <a:endParaRPr lang="en-CA" dirty="0" smtClean="0"/>
          </a:p>
          <a:p>
            <a:endParaRPr lang="en-US" dirty="0" smtClean="0"/>
          </a:p>
          <a:p>
            <a:endParaRPr lang="en-CA" dirty="0"/>
          </a:p>
        </p:txBody>
      </p:sp>
      <p:sp>
        <p:nvSpPr>
          <p:cNvPr id="4" name="Slide Number Placeholder 3"/>
          <p:cNvSpPr>
            <a:spLocks noGrp="1"/>
          </p:cNvSpPr>
          <p:nvPr>
            <p:ph type="sldNum" sz="quarter" idx="10"/>
          </p:nvPr>
        </p:nvSpPr>
        <p:spPr/>
        <p:txBody>
          <a:bodyPr/>
          <a:lstStyle/>
          <a:p>
            <a:fld id="{E8C27576-0F19-4277-B772-0B6F4BE5C146}" type="slidenum">
              <a:rPr lang="en-CA" smtClean="0"/>
              <a:pPr/>
              <a:t>58</a:t>
            </a:fld>
            <a:endParaRPr lang="en-CA"/>
          </a:p>
        </p:txBody>
      </p:sp>
    </p:spTree>
    <p:extLst>
      <p:ext uri="{BB962C8B-B14F-4D97-AF65-F5344CB8AC3E}">
        <p14:creationId xmlns:p14="http://schemas.microsoft.com/office/powerpoint/2010/main" val="2470366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fontAlgn="base" hangingPunct="1">
              <a:spcBef>
                <a:spcPct val="0"/>
              </a:spcBef>
              <a:spcAft>
                <a:spcPct val="0"/>
              </a:spcAft>
            </a:pPr>
            <a:fld id="{7C1E5138-B0AC-4328-A198-6DC228AC0A8A}" type="slidenum">
              <a:rPr lang="en-US" smtClean="0"/>
              <a:pPr eaLnBrk="1" fontAlgn="base" hangingPunct="1">
                <a:spcBef>
                  <a:spcPct val="0"/>
                </a:spcBef>
                <a:spcAft>
                  <a:spcPct val="0"/>
                </a:spcAft>
              </a:pPr>
              <a:t>63</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latin typeface="Arial" pitchFamily="34" charset="0"/>
              <a:cs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smtClean="0"/>
          </a:p>
        </p:txBody>
      </p:sp>
      <p:sp>
        <p:nvSpPr>
          <p:cNvPr id="50180"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97BB9002-5724-40E7-81EE-8878C725834F}" type="slidenum">
              <a:rPr lang="en-US" sz="1200"/>
              <a:pPr algn="r" eaLnBrk="1" hangingPunct="1"/>
              <a:t>5</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06FCE902-EB47-436F-BE1D-67C383D81A45}" type="slidenum">
              <a:rPr lang="en-US" smtClean="0"/>
              <a:pPr eaLnBrk="1" hangingPunct="1"/>
              <a:t>6</a:t>
            </a:fld>
            <a:endParaRPr lang="en-US" smtClean="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smtClean="0"/>
              <a:t>This research work is a part of the project titled </a:t>
            </a:r>
            <a:r>
              <a:rPr lang="en-US" b="1" smtClean="0"/>
              <a:t>Development of Front End Tools for Semantic Grid Services</a:t>
            </a:r>
            <a:r>
              <a:rPr lang="en-US" smtClean="0"/>
              <a:t> sponsored by CDAC, Bangalore.</a:t>
            </a:r>
          </a:p>
          <a:p>
            <a:pPr eaLnBrk="1" hangingPunct="1">
              <a:buFontTx/>
              <a:buChar char="•"/>
            </a:pPr>
            <a:r>
              <a:rPr lang="en-US" smtClean="0"/>
              <a:t>The complete project description can be obtained from http://www.gridbus.org/tech_reports.html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smtClean="0"/>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E4B8C03-20CD-4AEB-92DF-B1806C5EF39A}" type="slidenum">
              <a:rPr lang="en-US" smtClean="0"/>
              <a:pPr eaLnBrk="1" hangingPunct="1"/>
              <a:t>8</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smtClean="0"/>
          </a:p>
        </p:txBody>
      </p:sp>
      <p:sp>
        <p:nvSpPr>
          <p:cNvPr id="5325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D2DAA261-232A-4752-820F-63FE15F8DBBD}" type="slidenum">
              <a:rPr lang="en-US" sz="1200"/>
              <a:pPr algn="r" eaLnBrk="1" hangingPunct="1"/>
              <a:t>9</a:t>
            </a:fld>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smtClean="0"/>
          </a:p>
        </p:txBody>
      </p:sp>
      <p:sp>
        <p:nvSpPr>
          <p:cNvPr id="5427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9506422B-8CFE-45F4-9DBB-FAC64C940549}" type="slidenum">
              <a:rPr lang="en-US" sz="1200"/>
              <a:pPr algn="r" eaLnBrk="1" hangingPunct="1"/>
              <a:t>10</a:t>
            </a:fld>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smtClean="0"/>
          </a:p>
        </p:txBody>
      </p:sp>
      <p:sp>
        <p:nvSpPr>
          <p:cNvPr id="55300"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49C05C43-CD41-401C-AF58-E4F256F6C001}" type="slidenum">
              <a:rPr lang="en-US" sz="1200"/>
              <a:pPr algn="r" eaLnBrk="1" hangingPunct="1"/>
              <a:t>11</a:t>
            </a:fld>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smtClean="0"/>
          </a:p>
        </p:txBody>
      </p:sp>
      <p:sp>
        <p:nvSpPr>
          <p:cNvPr id="5632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3F921EB0-A8B2-4B27-AC41-6A589684CB00}" type="slidenum">
              <a:rPr lang="en-US" sz="1200"/>
              <a:pPr algn="r" eaLnBrk="1" hangingPunct="1"/>
              <a:t>12</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25118AD-346E-4775-8604-03ECFFB8AEE0}" type="datetimeFigureOut">
              <a:rPr lang="en-US" smtClean="0"/>
              <a:pPr/>
              <a:t>3/22/2013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D00E7-1A08-4691-A9F4-5B866BC5C7D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5118AD-346E-4775-8604-03ECFFB8AEE0}" type="datetimeFigureOut">
              <a:rPr lang="en-US" smtClean="0"/>
              <a:pPr/>
              <a:t>3/22/2013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D00E7-1A08-4691-A9F4-5B866BC5C7D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5118AD-346E-4775-8604-03ECFFB8AEE0}" type="datetimeFigureOut">
              <a:rPr lang="en-US" smtClean="0"/>
              <a:pPr/>
              <a:t>3/22/2013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D00E7-1A08-4691-A9F4-5B866BC5C7D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5118AD-346E-4775-8604-03ECFFB8AEE0}" type="datetimeFigureOut">
              <a:rPr lang="en-US" smtClean="0"/>
              <a:pPr/>
              <a:t>3/22/2013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D00E7-1A08-4691-A9F4-5B866BC5C7D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25118AD-346E-4775-8604-03ECFFB8AEE0}" type="datetimeFigureOut">
              <a:rPr lang="en-US" smtClean="0"/>
              <a:pPr/>
              <a:t>3/22/2013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AD00E7-1A08-4691-A9F4-5B866BC5C7D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25118AD-346E-4775-8604-03ECFFB8AEE0}" type="datetimeFigureOut">
              <a:rPr lang="en-US" smtClean="0"/>
              <a:pPr/>
              <a:t>3/22/2013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AD00E7-1A08-4691-A9F4-5B866BC5C7D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25118AD-346E-4775-8604-03ECFFB8AEE0}" type="datetimeFigureOut">
              <a:rPr lang="en-US" smtClean="0"/>
              <a:pPr/>
              <a:t>3/22/2013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AD00E7-1A08-4691-A9F4-5B866BC5C7D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25118AD-346E-4775-8604-03ECFFB8AEE0}" type="datetimeFigureOut">
              <a:rPr lang="en-US" smtClean="0"/>
              <a:pPr/>
              <a:t>3/22/2013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AD00E7-1A08-4691-A9F4-5B866BC5C7D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5118AD-346E-4775-8604-03ECFFB8AEE0}" type="datetimeFigureOut">
              <a:rPr lang="en-US" smtClean="0"/>
              <a:pPr/>
              <a:t>3/22/2013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AD00E7-1A08-4691-A9F4-5B866BC5C7D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5118AD-346E-4775-8604-03ECFFB8AEE0}" type="datetimeFigureOut">
              <a:rPr lang="en-US" smtClean="0"/>
              <a:pPr/>
              <a:t>3/22/2013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AD00E7-1A08-4691-A9F4-5B866BC5C7D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5118AD-346E-4775-8604-03ECFFB8AEE0}" type="datetimeFigureOut">
              <a:rPr lang="en-US" smtClean="0"/>
              <a:pPr/>
              <a:t>3/22/2013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AD00E7-1A08-4691-A9F4-5B866BC5C7D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5118AD-346E-4775-8604-03ECFFB8AEE0}" type="datetimeFigureOut">
              <a:rPr lang="en-US" smtClean="0"/>
              <a:pPr/>
              <a:t>3/22/2013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AD00E7-1A08-4691-A9F4-5B866BC5C7D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tselvi@annauniv.ed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www.gridway.org/doku.php?id=ecosystem:relatedsoftwar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wmf"/><Relationship Id="rId7" Type="http://schemas.openxmlformats.org/officeDocument/2006/relationships/image" Target="../media/image13.wm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wmf"/><Relationship Id="rId4" Type="http://schemas.openxmlformats.org/officeDocument/2006/relationships/image" Target="../media/image10.wmf"/></Relationships>
</file>

<file path=ppt/slides/_rels/slide23.xml.rels><?xml version="1.0" encoding="UTF-8" standalone="yes"?>
<Relationships xmlns="http://schemas.openxmlformats.org/package/2006/relationships"><Relationship Id="rId3" Type="http://schemas.openxmlformats.org/officeDocument/2006/relationships/image" Target="../media/image9.wmf"/><Relationship Id="rId7" Type="http://schemas.openxmlformats.org/officeDocument/2006/relationships/image" Target="../media/image14.wmf"/><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wmf"/><Relationship Id="rId4" Type="http://schemas.openxmlformats.org/officeDocument/2006/relationships/image" Target="../media/image10.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38.jpeg"/><Relationship Id="rId5" Type="http://schemas.openxmlformats.org/officeDocument/2006/relationships/diagramQuickStyle" Target="../diagrams/quickStyle1.xml"/><Relationship Id="rId10" Type="http://schemas.openxmlformats.org/officeDocument/2006/relationships/image" Target="../media/image37.jpeg"/><Relationship Id="rId4" Type="http://schemas.openxmlformats.org/officeDocument/2006/relationships/diagramLayout" Target="../diagrams/layout1.xml"/><Relationship Id="rId9" Type="http://schemas.openxmlformats.org/officeDocument/2006/relationships/image" Target="../media/image36.jpe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7.xml"/><Relationship Id="rId4" Type="http://schemas.openxmlformats.org/officeDocument/2006/relationships/image" Target="../media/image45.jpg"/></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www.algebratutor.org/"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hyperlink" Target="http://www.ThomasArmstrong.com"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381000" y="76200"/>
            <a:ext cx="8305800" cy="990600"/>
          </a:xfrm>
        </p:spPr>
        <p:txBody>
          <a:bodyPr>
            <a:normAutofit/>
          </a:bodyPr>
          <a:lstStyle/>
          <a:p>
            <a:pPr eaLnBrk="1" hangingPunct="1"/>
            <a:r>
              <a:rPr lang="en-US" sz="5400" dirty="0" smtClean="0">
                <a:solidFill>
                  <a:srgbClr val="C00000"/>
                </a:solidFill>
                <a:latin typeface="Agency FB" pitchFamily="34" charset="0"/>
              </a:rPr>
              <a:t>Our Research Focus</a:t>
            </a:r>
            <a:endParaRPr lang="en-US" sz="4800" dirty="0" smtClean="0">
              <a:solidFill>
                <a:srgbClr val="0066FF"/>
              </a:solidFill>
              <a:latin typeface="Times New Roman" pitchFamily="18" charset="0"/>
              <a:cs typeface="Times New Roman" pitchFamily="18" charset="0"/>
            </a:endParaRPr>
          </a:p>
        </p:txBody>
      </p:sp>
      <p:sp>
        <p:nvSpPr>
          <p:cNvPr id="3075" name="Rectangle 3"/>
          <p:cNvSpPr>
            <a:spLocks noChangeArrowheads="1"/>
          </p:cNvSpPr>
          <p:nvPr/>
        </p:nvSpPr>
        <p:spPr bwMode="auto">
          <a:xfrm>
            <a:off x="1371600" y="1295400"/>
            <a:ext cx="71628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marL="342900" lvl="1" algn="r" defTabSz="457200">
              <a:lnSpc>
                <a:spcPct val="101000"/>
              </a:lnSpc>
              <a:spcBef>
                <a:spcPts val="500"/>
              </a:spcBef>
              <a:buClr>
                <a:schemeClr val="accent2"/>
              </a:buClr>
              <a:buSzPct val="80000"/>
              <a:buFont typeface="Wingdings" pitchFamily="2" charset="2"/>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2800" dirty="0">
                <a:solidFill>
                  <a:srgbClr val="0000FF"/>
                </a:solidFill>
                <a:latin typeface="Calibri" pitchFamily="34" charset="0"/>
              </a:rPr>
              <a:t>S.Thamarai Selvi</a:t>
            </a:r>
          </a:p>
          <a:p>
            <a:pPr marL="342900" lvl="1" algn="r" defTabSz="457200">
              <a:lnSpc>
                <a:spcPct val="101000"/>
              </a:lnSpc>
              <a:spcBef>
                <a:spcPts val="500"/>
              </a:spcBef>
              <a:buClr>
                <a:schemeClr val="accent2"/>
              </a:buClr>
              <a:buSzPct val="80000"/>
              <a:buFont typeface="Wingdings" pitchFamily="2" charset="2"/>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2800" dirty="0" smtClean="0">
                <a:solidFill>
                  <a:srgbClr val="0000FF"/>
                </a:solidFill>
                <a:latin typeface="Calibri" pitchFamily="34" charset="0"/>
              </a:rPr>
              <a:t>Professor of Computer Science &amp; Engineering</a:t>
            </a:r>
            <a:endParaRPr lang="en-GB" sz="2800" dirty="0">
              <a:solidFill>
                <a:srgbClr val="0000FF"/>
              </a:solidFill>
              <a:latin typeface="Calibri" pitchFamily="34" charset="0"/>
            </a:endParaRPr>
          </a:p>
          <a:p>
            <a:pPr marL="342900" lvl="1" algn="r" defTabSz="457200">
              <a:lnSpc>
                <a:spcPct val="101000"/>
              </a:lnSpc>
              <a:spcBef>
                <a:spcPts val="500"/>
              </a:spcBef>
              <a:buClr>
                <a:schemeClr val="accent2"/>
              </a:buClr>
              <a:buSzPct val="80000"/>
              <a:buFont typeface="Wingdings" pitchFamily="2" charset="2"/>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2800" dirty="0">
                <a:solidFill>
                  <a:srgbClr val="0000FF"/>
                </a:solidFill>
                <a:latin typeface="Calibri" pitchFamily="34" charset="0"/>
              </a:rPr>
              <a:t>Madras Institute of Technology</a:t>
            </a:r>
          </a:p>
          <a:p>
            <a:pPr marL="342900" lvl="1" algn="r" defTabSz="457200">
              <a:lnSpc>
                <a:spcPct val="101000"/>
              </a:lnSpc>
              <a:spcBef>
                <a:spcPts val="500"/>
              </a:spcBef>
              <a:buClr>
                <a:schemeClr val="accent2"/>
              </a:buClr>
              <a:buSzPct val="80000"/>
              <a:buFont typeface="Wingdings" pitchFamily="2" charset="2"/>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2800" dirty="0">
                <a:solidFill>
                  <a:srgbClr val="0000FF"/>
                </a:solidFill>
                <a:latin typeface="Calibri" pitchFamily="34" charset="0"/>
              </a:rPr>
              <a:t>Anna </a:t>
            </a:r>
            <a:r>
              <a:rPr lang="en-GB" sz="2800" dirty="0" smtClean="0">
                <a:solidFill>
                  <a:srgbClr val="0000FF"/>
                </a:solidFill>
                <a:latin typeface="Calibri" pitchFamily="34" charset="0"/>
              </a:rPr>
              <a:t>University </a:t>
            </a:r>
            <a:endParaRPr lang="en-GB" sz="2800" dirty="0">
              <a:solidFill>
                <a:srgbClr val="0000FF"/>
              </a:solidFill>
              <a:latin typeface="Calibri" pitchFamily="34" charset="0"/>
            </a:endParaRPr>
          </a:p>
          <a:p>
            <a:pPr marL="342900" lvl="1" algn="r" defTabSz="457200">
              <a:lnSpc>
                <a:spcPct val="101000"/>
              </a:lnSpc>
              <a:spcBef>
                <a:spcPts val="500"/>
              </a:spcBef>
              <a:buClr>
                <a:schemeClr val="accent2"/>
              </a:buClr>
              <a:buSzPct val="80000"/>
              <a:buFont typeface="Wingdings" pitchFamily="2" charset="2"/>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2800" dirty="0">
                <a:solidFill>
                  <a:srgbClr val="0000FF"/>
                </a:solidFill>
                <a:latin typeface="Calibri" pitchFamily="34" charset="0"/>
              </a:rPr>
              <a:t>Chennai 600 </a:t>
            </a:r>
            <a:r>
              <a:rPr lang="en-GB" sz="2800" dirty="0" smtClean="0">
                <a:solidFill>
                  <a:srgbClr val="0000FF"/>
                </a:solidFill>
                <a:latin typeface="Calibri" pitchFamily="34" charset="0"/>
              </a:rPr>
              <a:t>044</a:t>
            </a:r>
          </a:p>
          <a:p>
            <a:pPr marL="342900" lvl="1" algn="r" defTabSz="457200">
              <a:lnSpc>
                <a:spcPct val="101000"/>
              </a:lnSpc>
              <a:spcBef>
                <a:spcPts val="500"/>
              </a:spcBef>
              <a:buClr>
                <a:schemeClr val="accent2"/>
              </a:buClr>
              <a:buSzPct val="80000"/>
              <a:buFont typeface="Wingdings" pitchFamily="2" charset="2"/>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2800" smtClean="0">
                <a:solidFill>
                  <a:srgbClr val="0000FF"/>
                </a:solidFill>
                <a:latin typeface="Calibri" pitchFamily="34" charset="0"/>
              </a:rPr>
              <a:t>India</a:t>
            </a:r>
            <a:r>
              <a:rPr lang="en-GB" sz="2800" smtClean="0">
                <a:latin typeface="Calibri" pitchFamily="34" charset="0"/>
              </a:rPr>
              <a:t>.</a:t>
            </a:r>
            <a:endParaRPr lang="en-GB" sz="2800" dirty="0">
              <a:latin typeface="Calibri" pitchFamily="34" charset="0"/>
            </a:endParaRPr>
          </a:p>
          <a:p>
            <a:pPr marL="342900" lvl="1" algn="r" defTabSz="457200">
              <a:lnSpc>
                <a:spcPct val="101000"/>
              </a:lnSpc>
              <a:spcBef>
                <a:spcPts val="500"/>
              </a:spcBef>
              <a:buClr>
                <a:schemeClr val="accent2"/>
              </a:buClr>
              <a:buSzPct val="80000"/>
              <a:buFont typeface="Wingdings" pitchFamily="2" charset="2"/>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2800" dirty="0">
                <a:latin typeface="Calibri" pitchFamily="34" charset="0"/>
              </a:rPr>
              <a:t>&amp;</a:t>
            </a:r>
          </a:p>
          <a:p>
            <a:pPr marL="342900" lvl="1" algn="r" defTabSz="457200">
              <a:lnSpc>
                <a:spcPct val="101000"/>
              </a:lnSpc>
              <a:spcBef>
                <a:spcPts val="500"/>
              </a:spcBef>
              <a:buClr>
                <a:schemeClr val="accent2"/>
              </a:buClr>
              <a:buSzPct val="80000"/>
              <a:buFont typeface="Wingdings" pitchFamily="2" charset="2"/>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2800" dirty="0">
                <a:latin typeface="Calibri" pitchFamily="34" charset="0"/>
              </a:rPr>
              <a:t>Chief Investigator </a:t>
            </a:r>
          </a:p>
          <a:p>
            <a:pPr marL="342900" lvl="1" algn="r" defTabSz="457200">
              <a:lnSpc>
                <a:spcPct val="101000"/>
              </a:lnSpc>
              <a:spcBef>
                <a:spcPts val="500"/>
              </a:spcBef>
              <a:buClr>
                <a:schemeClr val="accent2"/>
              </a:buClr>
              <a:buSzPct val="80000"/>
              <a:buFont typeface="Wingdings" pitchFamily="2" charset="2"/>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2400" dirty="0">
                <a:solidFill>
                  <a:srgbClr val="FF0000"/>
                </a:solidFill>
                <a:latin typeface="Calibri" pitchFamily="34" charset="0"/>
              </a:rPr>
              <a:t>Centre for Advanced Computing Research and Education</a:t>
            </a:r>
          </a:p>
          <a:p>
            <a:pPr marL="342900" lvl="1" defTabSz="4572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2400" dirty="0">
                <a:latin typeface="Calibri" pitchFamily="34" charset="0"/>
              </a:rPr>
              <a:t>E Mail: </a:t>
            </a:r>
            <a:r>
              <a:rPr lang="en-GB" sz="2400" dirty="0">
                <a:latin typeface="Calibri" pitchFamily="34" charset="0"/>
                <a:hlinkClick r:id="rId3"/>
              </a:rPr>
              <a:t>stselvi@annauniv.edu</a:t>
            </a:r>
            <a:endParaRPr lang="en-GB" sz="2400" dirty="0">
              <a:latin typeface="Calibri" pitchFamily="34" charset="0"/>
            </a:endParaRPr>
          </a:p>
          <a:p>
            <a:pPr marL="342900" lvl="1" defTabSz="45720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r>
              <a:rPr lang="en-GB" sz="2400" dirty="0">
                <a:latin typeface="Calibri" pitchFamily="34" charset="0"/>
              </a:rPr>
              <a:t>URL: www.annauniv.edu/care</a:t>
            </a:r>
            <a:endParaRPr lang="en-GB" sz="2400" dirty="0">
              <a:solidFill>
                <a:srgbClr val="FF0000"/>
              </a:solidFill>
              <a:latin typeface="Calibri" pitchFamily="34" charset="0"/>
            </a:endParaRPr>
          </a:p>
          <a:p>
            <a:pPr marL="342900" lvl="1" algn="r" defTabSz="457200">
              <a:lnSpc>
                <a:spcPct val="101000"/>
              </a:lnSpc>
              <a:spcBef>
                <a:spcPts val="500"/>
              </a:spcBef>
              <a:buClr>
                <a:schemeClr val="accent2"/>
              </a:buClr>
              <a:buSzPct val="80000"/>
              <a:buFont typeface="Wingdings" pitchFamily="2" charset="2"/>
              <a:buNone/>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pPr>
            <a:endParaRPr lang="en-GB" sz="1600" dirty="0">
              <a:solidFill>
                <a:srgbClr val="FF0000"/>
              </a:solidFill>
              <a:latin typeface="Calibri" pitchFamily="34" charset="0"/>
            </a:endParaRPr>
          </a:p>
        </p:txBody>
      </p:sp>
      <p:sp>
        <p:nvSpPr>
          <p:cNvPr id="8196" name="Slide Number Placeholder 4"/>
          <p:cNvSpPr>
            <a:spLocks noGrp="1"/>
          </p:cNvSpPr>
          <p:nvPr>
            <p:ph type="sldNum" sz="quarter" idx="12"/>
          </p:nvPr>
        </p:nvSpPr>
        <p:spPr>
          <a:xfrm>
            <a:off x="3124200" y="6356350"/>
            <a:ext cx="2895600" cy="365125"/>
          </a:xfrm>
        </p:spPr>
        <p:txBody>
          <a:bodyPr/>
          <a:lstStyle/>
          <a:p>
            <a:pPr algn="ctr">
              <a:defRPr/>
            </a:pPr>
            <a:fld id="{F06977A3-5908-4E07-9384-6C7890B48903}" type="slidenum">
              <a:rPr lang="en-US">
                <a:cs typeface="Arial" pitchFamily="34" charset="0"/>
              </a:rPr>
              <a:pPr algn="ctr">
                <a:defRPr/>
              </a:pPr>
              <a:t>1</a:t>
            </a:fld>
            <a:endParaRPr lang="en-US">
              <a:cs typeface="Arial" pitchFamily="34" charset="0"/>
            </a:endParaRPr>
          </a:p>
        </p:txBody>
      </p:sp>
    </p:spTree>
    <p:extLst>
      <p:ext uri="{BB962C8B-B14F-4D97-AF65-F5344CB8AC3E}">
        <p14:creationId xmlns:p14="http://schemas.microsoft.com/office/powerpoint/2010/main" val="28529796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3"/>
          <p:cNvSpPr txBox="1">
            <a:spLocks noGrp="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200"/>
              <a:t>Research Activities @ CARE</a:t>
            </a:r>
          </a:p>
        </p:txBody>
      </p:sp>
      <p:sp>
        <p:nvSpPr>
          <p:cNvPr id="13315" name="Rectangle 2"/>
          <p:cNvSpPr>
            <a:spLocks noGrp="1" noChangeArrowheads="1"/>
          </p:cNvSpPr>
          <p:nvPr>
            <p:ph type="title" idx="4294967295"/>
          </p:nvPr>
        </p:nvSpPr>
        <p:spPr>
          <a:xfrm>
            <a:off x="457200" y="457200"/>
            <a:ext cx="8229600" cy="685800"/>
          </a:xfrm>
        </p:spPr>
        <p:txBody>
          <a:bodyPr>
            <a:noAutofit/>
          </a:bodyPr>
          <a:lstStyle/>
          <a:p>
            <a:pPr eaLnBrk="1" hangingPunct="1"/>
            <a:r>
              <a:rPr lang="en-US" dirty="0" smtClean="0">
                <a:solidFill>
                  <a:srgbClr val="FF0000"/>
                </a:solidFill>
              </a:rPr>
              <a:t>Trust Lifecycle</a:t>
            </a:r>
          </a:p>
        </p:txBody>
      </p:sp>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143000"/>
            <a:ext cx="4800600" cy="517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2072608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1"/>
          <p:cNvSpPr txBox="1">
            <a:spLocks noGrp="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200"/>
              <a:t>Research Activities @ CARE</a:t>
            </a:r>
          </a:p>
        </p:txBody>
      </p:sp>
      <p:pic>
        <p:nvPicPr>
          <p:cNvPr id="1433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28800"/>
            <a:ext cx="7772400" cy="433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5"/>
          <p:cNvSpPr>
            <a:spLocks noChangeArrowheads="1"/>
          </p:cNvSpPr>
          <p:nvPr/>
        </p:nvSpPr>
        <p:spPr bwMode="auto">
          <a:xfrm>
            <a:off x="457200" y="685800"/>
            <a:ext cx="6019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sz="3600" dirty="0">
                <a:solidFill>
                  <a:srgbClr val="FF0000"/>
                </a:solidFill>
              </a:rPr>
              <a:t>Trust Management System</a:t>
            </a:r>
          </a:p>
        </p:txBody>
      </p:sp>
    </p:spTree>
    <p:extLst>
      <p:ext uri="{BB962C8B-B14F-4D97-AF65-F5344CB8AC3E}">
        <p14:creationId xmlns:p14="http://schemas.microsoft.com/office/powerpoint/2010/main" val="4721292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3"/>
          <p:cNvSpPr txBox="1">
            <a:spLocks noGrp="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200"/>
              <a:t>Research Activities @ CARE</a:t>
            </a:r>
          </a:p>
        </p:txBody>
      </p:sp>
      <p:sp>
        <p:nvSpPr>
          <p:cNvPr id="15363" name="Rectangle 2"/>
          <p:cNvSpPr>
            <a:spLocks noGrp="1" noChangeArrowheads="1"/>
          </p:cNvSpPr>
          <p:nvPr>
            <p:ph type="title" idx="4294967295"/>
          </p:nvPr>
        </p:nvSpPr>
        <p:spPr>
          <a:xfrm>
            <a:off x="457200" y="457200"/>
            <a:ext cx="8229600" cy="609600"/>
          </a:xfrm>
        </p:spPr>
        <p:txBody>
          <a:bodyPr>
            <a:noAutofit/>
          </a:bodyPr>
          <a:lstStyle/>
          <a:p>
            <a:pPr eaLnBrk="1" hangingPunct="1"/>
            <a:r>
              <a:rPr lang="en-US" sz="4000" dirty="0" smtClean="0">
                <a:solidFill>
                  <a:srgbClr val="FF0000"/>
                </a:solidFill>
              </a:rPr>
              <a:t>Features</a:t>
            </a:r>
          </a:p>
        </p:txBody>
      </p:sp>
      <p:sp>
        <p:nvSpPr>
          <p:cNvPr id="15364" name="Rectangle 3"/>
          <p:cNvSpPr>
            <a:spLocks noGrp="1" noChangeArrowheads="1"/>
          </p:cNvSpPr>
          <p:nvPr>
            <p:ph type="body" idx="4294967295"/>
          </p:nvPr>
        </p:nvSpPr>
        <p:spPr>
          <a:xfrm>
            <a:off x="457200" y="1066800"/>
            <a:ext cx="8229600" cy="5181600"/>
          </a:xfrm>
        </p:spPr>
        <p:txBody>
          <a:bodyPr>
            <a:noAutofit/>
          </a:bodyPr>
          <a:lstStyle/>
          <a:p>
            <a:pPr eaLnBrk="1" hangingPunct="1">
              <a:lnSpc>
                <a:spcPct val="140000"/>
              </a:lnSpc>
            </a:pPr>
            <a:r>
              <a:rPr lang="en-US" dirty="0" smtClean="0"/>
              <a:t>Computes trustworthiness of every grid resource</a:t>
            </a:r>
          </a:p>
          <a:p>
            <a:pPr eaLnBrk="1" hangingPunct="1">
              <a:lnSpc>
                <a:spcPct val="140000"/>
              </a:lnSpc>
            </a:pPr>
            <a:r>
              <a:rPr lang="en-US" dirty="0" smtClean="0"/>
              <a:t>Considers “objective” parameters such as availability, success rate, and bandwidth</a:t>
            </a:r>
          </a:p>
          <a:p>
            <a:pPr eaLnBrk="1" hangingPunct="1">
              <a:lnSpc>
                <a:spcPct val="140000"/>
              </a:lnSpc>
            </a:pPr>
            <a:r>
              <a:rPr lang="en-US" dirty="0" smtClean="0"/>
              <a:t>Integrated with </a:t>
            </a:r>
            <a:r>
              <a:rPr lang="en-US" dirty="0"/>
              <a:t>G</a:t>
            </a:r>
            <a:r>
              <a:rPr lang="en-US" dirty="0" smtClean="0"/>
              <a:t>ridway and to select grid resources based on trust value</a:t>
            </a:r>
          </a:p>
        </p:txBody>
      </p:sp>
    </p:spTree>
    <p:extLst>
      <p:ext uri="{BB962C8B-B14F-4D97-AF65-F5344CB8AC3E}">
        <p14:creationId xmlns:p14="http://schemas.microsoft.com/office/powerpoint/2010/main" val="23287594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4"/>
          <p:cNvSpPr>
            <a:spLocks noGrp="1"/>
          </p:cNvSpPr>
          <p:nvPr>
            <p:ph type="sldNum" sz="quarter" idx="12"/>
          </p:nvPr>
        </p:nvSpPr>
        <p:spPr>
          <a:xfrm>
            <a:off x="3124200" y="6356350"/>
            <a:ext cx="2895600" cy="365125"/>
          </a:xfrm>
        </p:spPr>
        <p:txBody>
          <a:bodyPr/>
          <a:lstStyle/>
          <a:p>
            <a:pPr algn="ctr">
              <a:defRPr/>
            </a:pPr>
            <a:fld id="{B8510FFC-B48D-4C77-B4A4-6998A007CF2D}" type="slidenum">
              <a:rPr lang="en-US" smtClean="0">
                <a:latin typeface="Arial" pitchFamily="34" charset="0"/>
                <a:cs typeface="Arial" pitchFamily="34" charset="0"/>
              </a:rPr>
              <a:pPr algn="ctr">
                <a:defRPr/>
              </a:pPr>
              <a:t>13</a:t>
            </a:fld>
            <a:endParaRPr lang="en-US" smtClean="0">
              <a:latin typeface="Arial" pitchFamily="34" charset="0"/>
              <a:cs typeface="Arial" pitchFamily="34" charset="0"/>
            </a:endParaRPr>
          </a:p>
        </p:txBody>
      </p:sp>
      <p:sp>
        <p:nvSpPr>
          <p:cNvPr id="26627" name="Date Placeholder 5"/>
          <p:cNvSpPr>
            <a:spLocks noGrp="1"/>
          </p:cNvSpPr>
          <p:nvPr>
            <p:ph type="dt" sz="quarter" idx="10"/>
          </p:nvPr>
        </p:nvSpPr>
        <p:spPr>
          <a:xfrm>
            <a:off x="6553200" y="6356350"/>
            <a:ext cx="2133600" cy="365125"/>
          </a:xfrm>
        </p:spPr>
        <p:txBody>
          <a:bodyPr/>
          <a:lstStyle/>
          <a:p>
            <a:pPr algn="r">
              <a:defRPr/>
            </a:pPr>
            <a:fld id="{8C070D5E-40BE-4368-AC93-9FC1C12C6DD3}" type="datetime1">
              <a:rPr lang="en-US" smtClean="0">
                <a:latin typeface="Arial" pitchFamily="34" charset="0"/>
                <a:cs typeface="Arial" pitchFamily="34" charset="0"/>
              </a:rPr>
              <a:pPr algn="r">
                <a:defRPr/>
              </a:pPr>
              <a:t>3/22/2013</a:t>
            </a:fld>
            <a:endParaRPr lang="en-US" smtClean="0">
              <a:latin typeface="Arial" pitchFamily="34" charset="0"/>
              <a:cs typeface="Arial" pitchFamily="34" charset="0"/>
            </a:endParaRPr>
          </a:p>
        </p:txBody>
      </p:sp>
      <p:sp>
        <p:nvSpPr>
          <p:cNvPr id="62468" name="Rectangle 2"/>
          <p:cNvSpPr>
            <a:spLocks noGrp="1" noChangeArrowheads="1"/>
          </p:cNvSpPr>
          <p:nvPr>
            <p:ph type="title"/>
          </p:nvPr>
        </p:nvSpPr>
        <p:spPr>
          <a:xfrm>
            <a:off x="539750" y="166688"/>
            <a:ext cx="7383463" cy="366712"/>
          </a:xfrm>
        </p:spPr>
        <p:txBody>
          <a:bodyPr lIns="0" tIns="0" rIns="0" bIns="0">
            <a:spAutoFit/>
          </a:bodyPr>
          <a:lstStyle/>
          <a:p>
            <a:pPr defTabSz="457200" eaLnBrk="1" hangingPunct="1">
              <a:lnSpc>
                <a:spcPct val="85000"/>
              </a:lnSpc>
              <a:buClr>
                <a:srgbClr val="FD0000"/>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800" smtClean="0">
                <a:solidFill>
                  <a:srgbClr val="FD0000"/>
                </a:solidFill>
              </a:rPr>
              <a:t>Integrated with Gridway Meta Scheduler</a:t>
            </a:r>
          </a:p>
        </p:txBody>
      </p:sp>
      <p:sp>
        <p:nvSpPr>
          <p:cNvPr id="62469" name="Rectangle 3"/>
          <p:cNvSpPr>
            <a:spLocks noGrp="1" noChangeArrowheads="1"/>
          </p:cNvSpPr>
          <p:nvPr>
            <p:ph type="body" idx="1"/>
          </p:nvPr>
        </p:nvSpPr>
        <p:spPr>
          <a:xfrm>
            <a:off x="0" y="771525"/>
            <a:ext cx="8991600" cy="447675"/>
          </a:xfrm>
        </p:spPr>
        <p:txBody>
          <a:bodyPr lIns="92160" tIns="46080" rIns="92160" bIns="46080">
            <a:spAutoFit/>
          </a:bodyPr>
          <a:lstStyle/>
          <a:p>
            <a:pPr marL="338138" indent="-338138" defTabSz="457200" eaLnBrk="1" hangingPunct="1">
              <a:lnSpc>
                <a:spcPct val="96000"/>
              </a:lnSpc>
              <a:spcBef>
                <a:spcPts val="550"/>
              </a:spcBef>
              <a:buFont typeface="Wingdings" pitchFamily="2" charset="2"/>
              <a:buNone/>
              <a:tabLst>
                <a:tab pos="3381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400" smtClean="0">
                <a:hlinkClick r:id="rId3"/>
              </a:rPr>
              <a:t>http://www.gridway.org/doku.php?id=ecosystem:relatedsoftware</a:t>
            </a:r>
            <a:endParaRPr lang="en-GB" sz="2400" smtClean="0"/>
          </a:p>
        </p:txBody>
      </p:sp>
      <p:pic>
        <p:nvPicPr>
          <p:cNvPr id="624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 y="1628775"/>
            <a:ext cx="9067800"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15633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4"/>
          <p:cNvSpPr>
            <a:spLocks noGrp="1"/>
          </p:cNvSpPr>
          <p:nvPr>
            <p:ph type="sldNum" sz="quarter" idx="12"/>
          </p:nvPr>
        </p:nvSpPr>
        <p:spPr>
          <a:xfrm>
            <a:off x="3124200" y="6356350"/>
            <a:ext cx="2895600" cy="365125"/>
          </a:xfrm>
        </p:spPr>
        <p:txBody>
          <a:bodyPr/>
          <a:lstStyle/>
          <a:p>
            <a:pPr algn="ctr">
              <a:defRPr/>
            </a:pPr>
            <a:fld id="{BFD4F147-26DB-421E-B858-5C56F17E6E6E}" type="slidenum">
              <a:rPr lang="en-US" smtClean="0">
                <a:latin typeface="Arial" pitchFamily="34" charset="0"/>
                <a:cs typeface="Arial" pitchFamily="34" charset="0"/>
              </a:rPr>
              <a:pPr algn="ctr">
                <a:defRPr/>
              </a:pPr>
              <a:t>14</a:t>
            </a:fld>
            <a:endParaRPr lang="en-US" smtClean="0">
              <a:latin typeface="Arial" pitchFamily="34" charset="0"/>
              <a:cs typeface="Arial" pitchFamily="34" charset="0"/>
            </a:endParaRPr>
          </a:p>
        </p:txBody>
      </p:sp>
      <p:sp>
        <p:nvSpPr>
          <p:cNvPr id="27651" name="Date Placeholder 5"/>
          <p:cNvSpPr>
            <a:spLocks noGrp="1"/>
          </p:cNvSpPr>
          <p:nvPr>
            <p:ph type="dt" sz="quarter" idx="10"/>
          </p:nvPr>
        </p:nvSpPr>
        <p:spPr>
          <a:xfrm>
            <a:off x="6553200" y="6356350"/>
            <a:ext cx="2133600" cy="365125"/>
          </a:xfrm>
        </p:spPr>
        <p:txBody>
          <a:bodyPr/>
          <a:lstStyle/>
          <a:p>
            <a:pPr algn="r">
              <a:defRPr/>
            </a:pPr>
            <a:fld id="{4BA5CA6A-D492-4757-B5F0-6AD3F14EB73D}" type="datetime1">
              <a:rPr lang="en-US" smtClean="0">
                <a:latin typeface="Arial" pitchFamily="34" charset="0"/>
                <a:cs typeface="Arial" pitchFamily="34" charset="0"/>
              </a:rPr>
              <a:pPr algn="r">
                <a:defRPr/>
              </a:pPr>
              <a:t>3/22/2013</a:t>
            </a:fld>
            <a:endParaRPr lang="en-US" smtClean="0">
              <a:latin typeface="Arial" pitchFamily="34" charset="0"/>
              <a:cs typeface="Arial" pitchFamily="34" charset="0"/>
            </a:endParaRPr>
          </a:p>
        </p:txBody>
      </p:sp>
      <p:sp>
        <p:nvSpPr>
          <p:cNvPr id="63492" name="Rectangle 2"/>
          <p:cNvSpPr>
            <a:spLocks noGrp="1" noChangeArrowheads="1"/>
          </p:cNvSpPr>
          <p:nvPr>
            <p:ph type="title"/>
          </p:nvPr>
        </p:nvSpPr>
        <p:spPr>
          <a:xfrm>
            <a:off x="609600" y="261938"/>
            <a:ext cx="7620000" cy="422275"/>
          </a:xfrm>
        </p:spPr>
        <p:txBody>
          <a:bodyPr lIns="0" tIns="0" rIns="0" bIns="0">
            <a:spAutoFit/>
          </a:bodyPr>
          <a:lstStyle/>
          <a:p>
            <a:pPr defTabSz="457200" eaLnBrk="1" hangingPunct="1">
              <a:lnSpc>
                <a:spcPct val="85000"/>
              </a:lnSpc>
              <a:buClr>
                <a:srgbClr val="CC0000"/>
              </a:buCl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smtClean="0">
                <a:solidFill>
                  <a:srgbClr val="CC0000"/>
                </a:solidFill>
              </a:rPr>
              <a:t>PATENT</a:t>
            </a:r>
          </a:p>
        </p:txBody>
      </p:sp>
      <p:sp>
        <p:nvSpPr>
          <p:cNvPr id="63493" name="Rectangle 3"/>
          <p:cNvSpPr>
            <a:spLocks noGrp="1" noChangeArrowheads="1"/>
          </p:cNvSpPr>
          <p:nvPr>
            <p:ph type="body" idx="1"/>
          </p:nvPr>
        </p:nvSpPr>
        <p:spPr>
          <a:xfrm>
            <a:off x="671513" y="1066800"/>
            <a:ext cx="7770812" cy="4432300"/>
          </a:xfrm>
        </p:spPr>
        <p:txBody>
          <a:bodyPr lIns="92160" tIns="46080" rIns="92160" bIns="46080">
            <a:spAutoFit/>
          </a:bodyPr>
          <a:lstStyle/>
          <a:p>
            <a:pPr marL="338138" indent="-338138" defTabSz="457200" eaLnBrk="1" hangingPunct="1">
              <a:spcBef>
                <a:spcPts val="600"/>
              </a:spcBef>
              <a:tabLst>
                <a:tab pos="3381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b="1" smtClean="0"/>
              <a:t>Filed Application for patent (Patent application No.593/CHE/2007 A) </a:t>
            </a:r>
          </a:p>
          <a:p>
            <a:pPr marL="338138" indent="-338138" defTabSz="457200" eaLnBrk="1" hangingPunct="1">
              <a:spcBef>
                <a:spcPts val="600"/>
              </a:spcBef>
              <a:tabLst>
                <a:tab pos="3381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800" b="1" smtClean="0"/>
          </a:p>
          <a:p>
            <a:pPr marL="338138" indent="-338138" defTabSz="457200" eaLnBrk="1" hangingPunct="1">
              <a:spcBef>
                <a:spcPts val="600"/>
              </a:spcBef>
              <a:tabLst>
                <a:tab pos="3381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smtClean="0"/>
              <a:t>Title of Invention: </a:t>
            </a:r>
          </a:p>
          <a:p>
            <a:pPr marL="338138" indent="-338138" defTabSz="457200" eaLnBrk="1" hangingPunct="1">
              <a:spcBef>
                <a:spcPts val="600"/>
              </a:spcBef>
              <a:buFont typeface="Wingdings" pitchFamily="2" charset="2"/>
              <a:buNone/>
              <a:tabLst>
                <a:tab pos="3381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b="1" smtClean="0">
                <a:solidFill>
                  <a:srgbClr val="009900"/>
                </a:solidFill>
              </a:rPr>
              <a:t>   A System and a method to assess the trustworthiness of a resource provider</a:t>
            </a:r>
            <a:endParaRPr lang="en-GB" sz="2800" b="1" smtClean="0">
              <a:solidFill>
                <a:srgbClr val="009900"/>
              </a:solidFill>
            </a:endParaRPr>
          </a:p>
          <a:p>
            <a:pPr marL="338138" indent="-338138" defTabSz="457200" eaLnBrk="1" hangingPunct="1">
              <a:spcBef>
                <a:spcPts val="600"/>
              </a:spcBef>
              <a:tabLst>
                <a:tab pos="3381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b="1" smtClean="0"/>
              <a:t>International Classification:G06F 17/30</a:t>
            </a:r>
          </a:p>
          <a:p>
            <a:pPr marL="338138" indent="-338138" defTabSz="457200" eaLnBrk="1" hangingPunct="1">
              <a:spcBef>
                <a:spcPts val="600"/>
              </a:spcBef>
              <a:tabLst>
                <a:tab pos="3381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sz="2800" b="1" smtClean="0"/>
          </a:p>
          <a:p>
            <a:pPr marL="338138" indent="-338138" defTabSz="457200" eaLnBrk="1" hangingPunct="1">
              <a:spcBef>
                <a:spcPts val="600"/>
              </a:spcBef>
              <a:tabLst>
                <a:tab pos="338138"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b="1" smtClean="0"/>
              <a:t>Patent Received in 2010</a:t>
            </a:r>
          </a:p>
        </p:txBody>
      </p:sp>
    </p:spTree>
    <p:extLst>
      <p:ext uri="{BB962C8B-B14F-4D97-AF65-F5344CB8AC3E}">
        <p14:creationId xmlns:p14="http://schemas.microsoft.com/office/powerpoint/2010/main" val="7432570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457200"/>
            <a:ext cx="8229600" cy="838200"/>
          </a:xfrm>
        </p:spPr>
        <p:txBody>
          <a:bodyPr>
            <a:normAutofit/>
          </a:bodyPr>
          <a:lstStyle/>
          <a:p>
            <a:r>
              <a:rPr lang="en-US" sz="3600" dirty="0" smtClean="0">
                <a:solidFill>
                  <a:srgbClr val="FF0000"/>
                </a:solidFill>
              </a:rPr>
              <a:t>Virtual Cluster Development Environment</a:t>
            </a:r>
          </a:p>
        </p:txBody>
      </p:sp>
      <p:sp>
        <p:nvSpPr>
          <p:cNvPr id="18435" name="Content Placeholder 2"/>
          <p:cNvSpPr>
            <a:spLocks noGrp="1"/>
          </p:cNvSpPr>
          <p:nvPr>
            <p:ph idx="1"/>
          </p:nvPr>
        </p:nvSpPr>
        <p:spPr/>
        <p:txBody>
          <a:bodyPr/>
          <a:lstStyle/>
          <a:p>
            <a:r>
              <a:rPr lang="en-US" dirty="0" smtClean="0"/>
              <a:t>Deploy a virtual cluster on the fly</a:t>
            </a:r>
          </a:p>
          <a:p>
            <a:r>
              <a:rPr lang="en-US" dirty="0" smtClean="0"/>
              <a:t>Globus Toolkit has been used as middleware</a:t>
            </a:r>
          </a:p>
          <a:p>
            <a:r>
              <a:rPr lang="en-US" dirty="0" smtClean="0"/>
              <a:t>Incubator project from Globus </a:t>
            </a:r>
          </a:p>
          <a:p>
            <a:pPr lvl="1"/>
            <a:r>
              <a:rPr lang="en-US" dirty="0" smtClean="0"/>
              <a:t> GT AUTOINSTALL Utility </a:t>
            </a:r>
          </a:p>
          <a:p>
            <a:pPr>
              <a:buFont typeface="Wingdings" pitchFamily="2" charset="2"/>
              <a:buNone/>
            </a:pPr>
            <a:endParaRPr lang="en-US" dirty="0" smtClean="0"/>
          </a:p>
        </p:txBody>
      </p:sp>
      <p:sp>
        <p:nvSpPr>
          <p:cNvPr id="1843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mtClean="0"/>
              <a:t>Research Activities @ CARE</a:t>
            </a:r>
          </a:p>
        </p:txBody>
      </p:sp>
    </p:spTree>
    <p:extLst>
      <p:ext uri="{BB962C8B-B14F-4D97-AF65-F5344CB8AC3E}">
        <p14:creationId xmlns:p14="http://schemas.microsoft.com/office/powerpoint/2010/main" val="3858808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4"/>
          <p:cNvSpPr>
            <a:spLocks noGrp="1"/>
          </p:cNvSpPr>
          <p:nvPr>
            <p:ph type="sldNum" sz="quarter" idx="12"/>
          </p:nvPr>
        </p:nvSpPr>
        <p:spPr>
          <a:xfrm>
            <a:off x="3124200" y="6356350"/>
            <a:ext cx="2895600" cy="365125"/>
          </a:xfrm>
        </p:spPr>
        <p:txBody>
          <a:bodyPr/>
          <a:lstStyle/>
          <a:p>
            <a:pPr algn="ctr">
              <a:defRPr/>
            </a:pPr>
            <a:fld id="{9B32B1B7-AF21-46AA-87CA-FCAD9A7CF6DA}" type="slidenum">
              <a:rPr lang="en-US" smtClean="0">
                <a:cs typeface="Arial" pitchFamily="34" charset="0"/>
              </a:rPr>
              <a:pPr algn="ctr">
                <a:defRPr/>
              </a:pPr>
              <a:t>16</a:t>
            </a:fld>
            <a:endParaRPr lang="en-US" smtClean="0">
              <a:cs typeface="Arial" pitchFamily="34" charset="0"/>
            </a:endParaRPr>
          </a:p>
        </p:txBody>
      </p:sp>
      <p:pic>
        <p:nvPicPr>
          <p:cNvPr id="6451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1300" y="152400"/>
            <a:ext cx="8826500" cy="5334000"/>
          </a:xfrm>
        </p:spPr>
      </p:pic>
    </p:spTree>
    <p:extLst>
      <p:ext uri="{BB962C8B-B14F-4D97-AF65-F5344CB8AC3E}">
        <p14:creationId xmlns:p14="http://schemas.microsoft.com/office/powerpoint/2010/main" val="4544826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78688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Honeywell Technology</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Using virtualization technology, utilize the underutilized resources for testing CFD applications</a:t>
            </a:r>
            <a:endParaRPr lang="en-US" dirty="0"/>
          </a:p>
        </p:txBody>
      </p:sp>
    </p:spTree>
    <p:extLst>
      <p:ext uri="{BB962C8B-B14F-4D97-AF65-F5344CB8AC3E}">
        <p14:creationId xmlns:p14="http://schemas.microsoft.com/office/powerpoint/2010/main" val="8694049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mtClean="0"/>
              <a:t>Research Activities @ CARE</a:t>
            </a:r>
          </a:p>
        </p:txBody>
      </p:sp>
      <p:sp>
        <p:nvSpPr>
          <p:cNvPr id="21507" name="Rectangle 2"/>
          <p:cNvSpPr>
            <a:spLocks noChangeArrowheads="1"/>
          </p:cNvSpPr>
          <p:nvPr/>
        </p:nvSpPr>
        <p:spPr bwMode="auto">
          <a:xfrm>
            <a:off x="381000" y="304800"/>
            <a:ext cx="50292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800" dirty="0">
                <a:solidFill>
                  <a:srgbClr val="002060"/>
                </a:solidFill>
              </a:rPr>
              <a:t>Architecture</a:t>
            </a:r>
          </a:p>
        </p:txBody>
      </p:sp>
      <p:grpSp>
        <p:nvGrpSpPr>
          <p:cNvPr id="21508" name="Group 3"/>
          <p:cNvGrpSpPr>
            <a:grpSpLocks/>
          </p:cNvGrpSpPr>
          <p:nvPr/>
        </p:nvGrpSpPr>
        <p:grpSpPr bwMode="auto">
          <a:xfrm>
            <a:off x="171450" y="1023938"/>
            <a:ext cx="8972550" cy="5681662"/>
            <a:chOff x="108" y="480"/>
            <a:chExt cx="5652" cy="3579"/>
          </a:xfrm>
        </p:grpSpPr>
        <p:sp>
          <p:nvSpPr>
            <p:cNvPr id="21509" name="Rectangle 4"/>
            <p:cNvSpPr>
              <a:spLocks noChangeArrowheads="1"/>
            </p:cNvSpPr>
            <p:nvPr/>
          </p:nvSpPr>
          <p:spPr bwMode="auto">
            <a:xfrm>
              <a:off x="1920" y="1728"/>
              <a:ext cx="576" cy="384"/>
            </a:xfrm>
            <a:prstGeom prst="rect">
              <a:avLst/>
            </a:prstGeom>
            <a:solidFill>
              <a:srgbClr val="C0C0C0"/>
            </a:solidFill>
            <a:ln w="9525">
              <a:solidFill>
                <a:srgbClr val="800000"/>
              </a:solidFill>
              <a:miter lim="800000"/>
              <a:headEnd/>
              <a:tailEnd/>
            </a:ln>
          </p:spPr>
          <p:txBody>
            <a:bodyPr wrap="none" anchor="ctr"/>
            <a:lstStyle/>
            <a:p>
              <a:pPr algn="ctr"/>
              <a:r>
                <a:rPr lang="en-US" sz="1000"/>
                <a:t>SGE Monitor</a:t>
              </a:r>
            </a:p>
          </p:txBody>
        </p:sp>
        <p:sp>
          <p:nvSpPr>
            <p:cNvPr id="21510" name="Rectangle 5"/>
            <p:cNvSpPr>
              <a:spLocks noChangeArrowheads="1"/>
            </p:cNvSpPr>
            <p:nvPr/>
          </p:nvSpPr>
          <p:spPr bwMode="auto">
            <a:xfrm>
              <a:off x="2880" y="1728"/>
              <a:ext cx="672"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000"/>
                <a:t>VM Interface</a:t>
              </a:r>
            </a:p>
          </p:txBody>
        </p:sp>
        <p:sp>
          <p:nvSpPr>
            <p:cNvPr id="21511" name="Rectangle 6"/>
            <p:cNvSpPr>
              <a:spLocks noChangeArrowheads="1"/>
            </p:cNvSpPr>
            <p:nvPr/>
          </p:nvSpPr>
          <p:spPr bwMode="auto">
            <a:xfrm>
              <a:off x="336" y="3216"/>
              <a:ext cx="52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1512" name="Rectangle 7"/>
            <p:cNvSpPr>
              <a:spLocks noChangeArrowheads="1"/>
            </p:cNvSpPr>
            <p:nvPr/>
          </p:nvSpPr>
          <p:spPr bwMode="auto">
            <a:xfrm>
              <a:off x="1680" y="3216"/>
              <a:ext cx="52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1513" name="Rectangle 8"/>
            <p:cNvSpPr>
              <a:spLocks noChangeArrowheads="1"/>
            </p:cNvSpPr>
            <p:nvPr/>
          </p:nvSpPr>
          <p:spPr bwMode="auto">
            <a:xfrm>
              <a:off x="1008" y="3216"/>
              <a:ext cx="52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1514" name="Text Box 9"/>
            <p:cNvSpPr txBox="1">
              <a:spLocks noChangeArrowheads="1"/>
            </p:cNvSpPr>
            <p:nvPr/>
          </p:nvSpPr>
          <p:spPr bwMode="auto">
            <a:xfrm>
              <a:off x="2160" y="3168"/>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a:t>
              </a:r>
            </a:p>
          </p:txBody>
        </p:sp>
        <p:sp>
          <p:nvSpPr>
            <p:cNvPr id="21515" name="Text Box 10"/>
            <p:cNvSpPr txBox="1">
              <a:spLocks noChangeArrowheads="1"/>
            </p:cNvSpPr>
            <p:nvPr/>
          </p:nvSpPr>
          <p:spPr bwMode="auto">
            <a:xfrm>
              <a:off x="1104" y="3504"/>
              <a:ext cx="12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b="1"/>
                <a:t>SGE Execution Nodes</a:t>
              </a:r>
            </a:p>
          </p:txBody>
        </p:sp>
        <p:sp>
          <p:nvSpPr>
            <p:cNvPr id="21516" name="Rectangle 11"/>
            <p:cNvSpPr>
              <a:spLocks noChangeArrowheads="1"/>
            </p:cNvSpPr>
            <p:nvPr/>
          </p:nvSpPr>
          <p:spPr bwMode="auto">
            <a:xfrm>
              <a:off x="3936" y="1728"/>
              <a:ext cx="624" cy="38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000"/>
                <a:t>NDN</a:t>
              </a:r>
            </a:p>
            <a:p>
              <a:pPr algn="ctr"/>
              <a:r>
                <a:rPr lang="en-US" sz="1000"/>
                <a:t>Information </a:t>
              </a:r>
            </a:p>
            <a:p>
              <a:pPr algn="ctr"/>
              <a:r>
                <a:rPr lang="en-US" sz="1000"/>
                <a:t>Manager</a:t>
              </a:r>
            </a:p>
          </p:txBody>
        </p:sp>
        <p:grpSp>
          <p:nvGrpSpPr>
            <p:cNvPr id="8" name="Group 4"/>
            <p:cNvGrpSpPr>
              <a:grpSpLocks/>
            </p:cNvGrpSpPr>
            <p:nvPr/>
          </p:nvGrpSpPr>
          <p:grpSpPr bwMode="auto">
            <a:xfrm>
              <a:off x="1204" y="2457"/>
              <a:ext cx="168" cy="204"/>
              <a:chOff x="1561" y="720"/>
              <a:chExt cx="109" cy="248"/>
            </a:xfrm>
            <a:noFill/>
          </p:grpSpPr>
          <p:sp>
            <p:nvSpPr>
              <p:cNvPr id="2" name="Oval 5"/>
              <p:cNvSpPr>
                <a:spLocks noChangeArrowheads="1"/>
              </p:cNvSpPr>
              <p:nvPr/>
            </p:nvSpPr>
            <p:spPr bwMode="auto">
              <a:xfrm>
                <a:off x="1589" y="720"/>
                <a:ext cx="55" cy="71"/>
              </a:xfrm>
              <a:prstGeom prst="ellipse">
                <a:avLst/>
              </a:prstGeom>
              <a:grpFill/>
              <a:ln w="9360">
                <a:solidFill>
                  <a:srgbClr val="000000"/>
                </a:solidFill>
                <a:round/>
                <a:headEnd/>
                <a:tailEnd/>
              </a:ln>
            </p:spPr>
            <p:txBody>
              <a:bodyPr wrap="none" anchor="ctr"/>
              <a:lstStyle/>
              <a:p>
                <a:pPr algn="ctr">
                  <a:defRPr/>
                </a:pPr>
                <a:endParaRPr lang="it-IT" sz="1200">
                  <a:cs typeface="+mn-cs"/>
                </a:endParaRPr>
              </a:p>
            </p:txBody>
          </p:sp>
          <p:sp>
            <p:nvSpPr>
              <p:cNvPr id="4" name="Line 6"/>
              <p:cNvSpPr>
                <a:spLocks noChangeShapeType="1"/>
              </p:cNvSpPr>
              <p:nvPr/>
            </p:nvSpPr>
            <p:spPr bwMode="auto">
              <a:xfrm>
                <a:off x="1616" y="791"/>
                <a:ext cx="1" cy="107"/>
              </a:xfrm>
              <a:prstGeom prst="line">
                <a:avLst/>
              </a:prstGeom>
              <a:grpFill/>
              <a:ln w="9360">
                <a:solidFill>
                  <a:srgbClr val="000000"/>
                </a:solidFill>
                <a:round/>
                <a:headEnd/>
                <a:tailEnd/>
              </a:ln>
            </p:spPr>
            <p:txBody>
              <a:bodyPr/>
              <a:lstStyle/>
              <a:p>
                <a:pPr algn="ctr">
                  <a:defRPr/>
                </a:pPr>
                <a:endParaRPr lang="it-IT" sz="1200">
                  <a:cs typeface="+mn-cs"/>
                </a:endParaRPr>
              </a:p>
            </p:txBody>
          </p:sp>
          <p:sp>
            <p:nvSpPr>
              <p:cNvPr id="5" name="Line 7"/>
              <p:cNvSpPr>
                <a:spLocks noChangeShapeType="1"/>
              </p:cNvSpPr>
              <p:nvPr/>
            </p:nvSpPr>
            <p:spPr bwMode="auto">
              <a:xfrm>
                <a:off x="1561" y="826"/>
                <a:ext cx="110" cy="1"/>
              </a:xfrm>
              <a:prstGeom prst="line">
                <a:avLst/>
              </a:prstGeom>
              <a:grpFill/>
              <a:ln w="9360">
                <a:solidFill>
                  <a:srgbClr val="000000"/>
                </a:solidFill>
                <a:round/>
                <a:headEnd/>
                <a:tailEnd/>
              </a:ln>
            </p:spPr>
            <p:txBody>
              <a:bodyPr/>
              <a:lstStyle/>
              <a:p>
                <a:pPr algn="ctr">
                  <a:defRPr/>
                </a:pPr>
                <a:endParaRPr lang="it-IT" sz="1200">
                  <a:cs typeface="+mn-cs"/>
                </a:endParaRPr>
              </a:p>
            </p:txBody>
          </p:sp>
          <p:sp>
            <p:nvSpPr>
              <p:cNvPr id="6" name="Line 8"/>
              <p:cNvSpPr>
                <a:spLocks noChangeShapeType="1"/>
              </p:cNvSpPr>
              <p:nvPr/>
            </p:nvSpPr>
            <p:spPr bwMode="auto">
              <a:xfrm flipH="1">
                <a:off x="1560" y="898"/>
                <a:ext cx="57" cy="71"/>
              </a:xfrm>
              <a:prstGeom prst="line">
                <a:avLst/>
              </a:prstGeom>
              <a:grpFill/>
              <a:ln w="9360">
                <a:solidFill>
                  <a:srgbClr val="000000"/>
                </a:solidFill>
                <a:round/>
                <a:headEnd/>
                <a:tailEnd/>
              </a:ln>
            </p:spPr>
            <p:txBody>
              <a:bodyPr/>
              <a:lstStyle/>
              <a:p>
                <a:pPr algn="ctr">
                  <a:defRPr/>
                </a:pPr>
                <a:endParaRPr lang="it-IT" sz="1200">
                  <a:cs typeface="+mn-cs"/>
                </a:endParaRPr>
              </a:p>
            </p:txBody>
          </p:sp>
          <p:sp>
            <p:nvSpPr>
              <p:cNvPr id="7" name="Line 9"/>
              <p:cNvSpPr>
                <a:spLocks noChangeShapeType="1"/>
              </p:cNvSpPr>
              <p:nvPr/>
            </p:nvSpPr>
            <p:spPr bwMode="auto">
              <a:xfrm>
                <a:off x="1616" y="898"/>
                <a:ext cx="55" cy="71"/>
              </a:xfrm>
              <a:prstGeom prst="line">
                <a:avLst/>
              </a:prstGeom>
              <a:grpFill/>
              <a:ln w="9360">
                <a:solidFill>
                  <a:srgbClr val="000000"/>
                </a:solidFill>
                <a:round/>
                <a:headEnd/>
                <a:tailEnd/>
              </a:ln>
            </p:spPr>
            <p:txBody>
              <a:bodyPr/>
              <a:lstStyle/>
              <a:p>
                <a:pPr algn="ctr">
                  <a:defRPr/>
                </a:pPr>
                <a:endParaRPr lang="it-IT" sz="1200">
                  <a:cs typeface="+mn-cs"/>
                </a:endParaRPr>
              </a:p>
            </p:txBody>
          </p:sp>
        </p:grpSp>
        <p:sp>
          <p:nvSpPr>
            <p:cNvPr id="21518" name="Line 13"/>
            <p:cNvSpPr>
              <a:spLocks noChangeShapeType="1"/>
            </p:cNvSpPr>
            <p:nvPr/>
          </p:nvSpPr>
          <p:spPr bwMode="auto">
            <a:xfrm>
              <a:off x="1450" y="2611"/>
              <a:ext cx="182" cy="2"/>
            </a:xfrm>
            <a:prstGeom prst="line">
              <a:avLst/>
            </a:prstGeom>
            <a:noFill/>
            <a:ln w="9525">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9" name="Text Box 14"/>
            <p:cNvSpPr txBox="1">
              <a:spLocks noChangeArrowheads="1"/>
            </p:cNvSpPr>
            <p:nvPr/>
          </p:nvSpPr>
          <p:spPr bwMode="auto">
            <a:xfrm>
              <a:off x="1152" y="2707"/>
              <a:ext cx="31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a:t>User</a:t>
              </a:r>
            </a:p>
          </p:txBody>
        </p:sp>
        <p:sp>
          <p:nvSpPr>
            <p:cNvPr id="21520" name="Rectangle 15"/>
            <p:cNvSpPr>
              <a:spLocks noChangeArrowheads="1"/>
            </p:cNvSpPr>
            <p:nvPr/>
          </p:nvSpPr>
          <p:spPr bwMode="auto">
            <a:xfrm>
              <a:off x="1680" y="2448"/>
              <a:ext cx="1008" cy="336"/>
            </a:xfrm>
            <a:prstGeom prst="rect">
              <a:avLst/>
            </a:prstGeom>
            <a:solidFill>
              <a:srgbClr val="C0C0C0"/>
            </a:solidFill>
            <a:ln w="9525">
              <a:solidFill>
                <a:srgbClr val="800000"/>
              </a:solidFill>
              <a:miter lim="800000"/>
              <a:headEnd/>
              <a:tailEnd/>
            </a:ln>
          </p:spPr>
          <p:txBody>
            <a:bodyPr wrap="none" anchor="ctr"/>
            <a:lstStyle/>
            <a:p>
              <a:pPr algn="ctr"/>
              <a:r>
                <a:rPr lang="en-US" sz="1400" b="1"/>
                <a:t>SGE</a:t>
              </a:r>
            </a:p>
          </p:txBody>
        </p:sp>
        <p:cxnSp>
          <p:nvCxnSpPr>
            <p:cNvPr id="21521" name="AutoShape 16"/>
            <p:cNvCxnSpPr>
              <a:cxnSpLocks noChangeShapeType="1"/>
              <a:stCxn id="21510" idx="1"/>
              <a:endCxn id="21509" idx="3"/>
            </p:cNvCxnSpPr>
            <p:nvPr/>
          </p:nvCxnSpPr>
          <p:spPr bwMode="auto">
            <a:xfrm flipH="1">
              <a:off x="2496" y="1920"/>
              <a:ext cx="384"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21522" name="Rectangle 17"/>
            <p:cNvSpPr>
              <a:spLocks noChangeArrowheads="1"/>
            </p:cNvSpPr>
            <p:nvPr/>
          </p:nvSpPr>
          <p:spPr bwMode="auto">
            <a:xfrm>
              <a:off x="240" y="3072"/>
              <a:ext cx="2784" cy="432"/>
            </a:xfrm>
            <a:prstGeom prst="rect">
              <a:avLst/>
            </a:prstGeom>
            <a:noFill/>
            <a:ln w="9525"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1523" name="Line 18"/>
            <p:cNvSpPr>
              <a:spLocks noChangeShapeType="1"/>
            </p:cNvSpPr>
            <p:nvPr/>
          </p:nvSpPr>
          <p:spPr bwMode="auto">
            <a:xfrm>
              <a:off x="2160" y="2784"/>
              <a:ext cx="0" cy="288"/>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1524" name="Rectangle 19"/>
            <p:cNvSpPr>
              <a:spLocks noChangeArrowheads="1"/>
            </p:cNvSpPr>
            <p:nvPr/>
          </p:nvSpPr>
          <p:spPr bwMode="auto">
            <a:xfrm>
              <a:off x="336" y="3216"/>
              <a:ext cx="52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1525" name="Rectangle 20"/>
            <p:cNvSpPr>
              <a:spLocks noChangeArrowheads="1"/>
            </p:cNvSpPr>
            <p:nvPr/>
          </p:nvSpPr>
          <p:spPr bwMode="auto">
            <a:xfrm>
              <a:off x="1008" y="3216"/>
              <a:ext cx="52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1526" name="Rectangle 21"/>
            <p:cNvSpPr>
              <a:spLocks noChangeArrowheads="1"/>
            </p:cNvSpPr>
            <p:nvPr/>
          </p:nvSpPr>
          <p:spPr bwMode="auto">
            <a:xfrm>
              <a:off x="2400" y="3216"/>
              <a:ext cx="528" cy="1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1527" name="Text Box 22"/>
            <p:cNvSpPr txBox="1">
              <a:spLocks noChangeArrowheads="1"/>
            </p:cNvSpPr>
            <p:nvPr/>
          </p:nvSpPr>
          <p:spPr bwMode="auto">
            <a:xfrm>
              <a:off x="4128" y="3168"/>
              <a:ext cx="3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a:t>
              </a:r>
            </a:p>
          </p:txBody>
        </p:sp>
        <p:sp>
          <p:nvSpPr>
            <p:cNvPr id="21528" name="Text Box 23"/>
            <p:cNvSpPr txBox="1">
              <a:spLocks noChangeArrowheads="1"/>
            </p:cNvSpPr>
            <p:nvPr/>
          </p:nvSpPr>
          <p:spPr bwMode="auto">
            <a:xfrm>
              <a:off x="3600" y="3552"/>
              <a:ext cx="140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a:t>Non Dedicated Nodes (NDN)</a:t>
              </a:r>
            </a:p>
          </p:txBody>
        </p:sp>
        <p:sp>
          <p:nvSpPr>
            <p:cNvPr id="21529" name="Line 24"/>
            <p:cNvSpPr>
              <a:spLocks noChangeShapeType="1"/>
            </p:cNvSpPr>
            <p:nvPr/>
          </p:nvSpPr>
          <p:spPr bwMode="auto">
            <a:xfrm>
              <a:off x="864" y="3312"/>
              <a:ext cx="144"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1530" name="Line 25"/>
            <p:cNvSpPr>
              <a:spLocks noChangeShapeType="1"/>
            </p:cNvSpPr>
            <p:nvPr/>
          </p:nvSpPr>
          <p:spPr bwMode="auto">
            <a:xfrm>
              <a:off x="1536" y="3312"/>
              <a:ext cx="144"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1531" name="Line 26"/>
            <p:cNvSpPr>
              <a:spLocks noChangeShapeType="1"/>
            </p:cNvSpPr>
            <p:nvPr/>
          </p:nvSpPr>
          <p:spPr bwMode="auto">
            <a:xfrm>
              <a:off x="2928" y="3312"/>
              <a:ext cx="288"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1532" name="Line 27"/>
            <p:cNvSpPr>
              <a:spLocks noChangeShapeType="1"/>
            </p:cNvSpPr>
            <p:nvPr/>
          </p:nvSpPr>
          <p:spPr bwMode="auto">
            <a:xfrm>
              <a:off x="3600" y="3312"/>
              <a:ext cx="144" cy="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1533" name="Rectangle 28"/>
            <p:cNvSpPr>
              <a:spLocks noChangeArrowheads="1"/>
            </p:cNvSpPr>
            <p:nvPr/>
          </p:nvSpPr>
          <p:spPr bwMode="auto">
            <a:xfrm>
              <a:off x="3120" y="3072"/>
              <a:ext cx="1824" cy="432"/>
            </a:xfrm>
            <a:prstGeom prst="rect">
              <a:avLst/>
            </a:prstGeom>
            <a:noFill/>
            <a:ln w="9525" cap="rnd">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cxnSp>
          <p:nvCxnSpPr>
            <p:cNvPr id="21534" name="AutoShape 29"/>
            <p:cNvCxnSpPr>
              <a:cxnSpLocks noChangeShapeType="1"/>
            </p:cNvCxnSpPr>
            <p:nvPr/>
          </p:nvCxnSpPr>
          <p:spPr bwMode="auto">
            <a:xfrm rot="16200000" flipH="1">
              <a:off x="3312" y="2736"/>
              <a:ext cx="1" cy="1"/>
            </a:xfrm>
            <a:prstGeom prst="bentConnector3">
              <a:avLst>
                <a:gd name="adj1" fmla="val 0"/>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21535" name="Line 30"/>
            <p:cNvSpPr>
              <a:spLocks noChangeShapeType="1"/>
            </p:cNvSpPr>
            <p:nvPr/>
          </p:nvSpPr>
          <p:spPr bwMode="auto">
            <a:xfrm>
              <a:off x="2208" y="2112"/>
              <a:ext cx="0" cy="336"/>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US"/>
            </a:p>
          </p:txBody>
        </p:sp>
        <p:cxnSp>
          <p:nvCxnSpPr>
            <p:cNvPr id="21536" name="AutoShape 31"/>
            <p:cNvCxnSpPr>
              <a:cxnSpLocks noChangeShapeType="1"/>
              <a:stCxn id="21563" idx="3"/>
              <a:endCxn id="21516" idx="0"/>
            </p:cNvCxnSpPr>
            <p:nvPr/>
          </p:nvCxnSpPr>
          <p:spPr bwMode="auto">
            <a:xfrm>
              <a:off x="3888" y="1128"/>
              <a:ext cx="360" cy="600"/>
            </a:xfrm>
            <a:prstGeom prst="bentConnector2">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21537" name="Line 32"/>
            <p:cNvSpPr>
              <a:spLocks noChangeShapeType="1"/>
            </p:cNvSpPr>
            <p:nvPr/>
          </p:nvSpPr>
          <p:spPr bwMode="auto">
            <a:xfrm>
              <a:off x="3072" y="1296"/>
              <a:ext cx="0" cy="43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38" name="Line 33"/>
            <p:cNvSpPr>
              <a:spLocks noChangeShapeType="1"/>
            </p:cNvSpPr>
            <p:nvPr/>
          </p:nvSpPr>
          <p:spPr bwMode="auto">
            <a:xfrm>
              <a:off x="3312" y="2112"/>
              <a:ext cx="0" cy="96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US"/>
            </a:p>
          </p:txBody>
        </p:sp>
        <p:sp>
          <p:nvSpPr>
            <p:cNvPr id="21539" name="Line 34"/>
            <p:cNvSpPr>
              <a:spLocks noChangeShapeType="1"/>
            </p:cNvSpPr>
            <p:nvPr/>
          </p:nvSpPr>
          <p:spPr bwMode="auto">
            <a:xfrm>
              <a:off x="4272" y="2112"/>
              <a:ext cx="0" cy="960"/>
            </a:xfrm>
            <a:prstGeom prst="line">
              <a:avLst/>
            </a:prstGeom>
            <a:noFill/>
            <a:ln w="952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en-US"/>
            </a:p>
          </p:txBody>
        </p:sp>
        <p:grpSp>
          <p:nvGrpSpPr>
            <p:cNvPr id="21540" name="Group 35"/>
            <p:cNvGrpSpPr>
              <a:grpSpLocks/>
            </p:cNvGrpSpPr>
            <p:nvPr/>
          </p:nvGrpSpPr>
          <p:grpSpPr bwMode="auto">
            <a:xfrm>
              <a:off x="3216" y="3360"/>
              <a:ext cx="384" cy="48"/>
              <a:chOff x="3216" y="3216"/>
              <a:chExt cx="432" cy="192"/>
            </a:xfrm>
          </p:grpSpPr>
          <p:sp>
            <p:nvSpPr>
              <p:cNvPr id="21584" name="Rectangle 36"/>
              <p:cNvSpPr>
                <a:spLocks noChangeArrowheads="1"/>
              </p:cNvSpPr>
              <p:nvPr/>
            </p:nvSpPr>
            <p:spPr bwMode="auto">
              <a:xfrm>
                <a:off x="3216" y="3216"/>
                <a:ext cx="144" cy="192"/>
              </a:xfrm>
              <a:prstGeom prst="rect">
                <a:avLst/>
              </a:prstGeom>
              <a:solidFill>
                <a:srgbClr val="FF0000"/>
              </a:solidFill>
              <a:ln w="9525">
                <a:solidFill>
                  <a:schemeClr val="tx1"/>
                </a:solidFill>
                <a:miter lim="800000"/>
                <a:headEnd/>
                <a:tailEnd/>
              </a:ln>
            </p:spPr>
            <p:txBody>
              <a:bodyPr wrap="none" anchor="ctr"/>
              <a:lstStyle/>
              <a:p>
                <a:endParaRPr lang="en-IN"/>
              </a:p>
            </p:txBody>
          </p:sp>
          <p:sp>
            <p:nvSpPr>
              <p:cNvPr id="21585" name="Rectangle 37"/>
              <p:cNvSpPr>
                <a:spLocks noChangeArrowheads="1"/>
              </p:cNvSpPr>
              <p:nvPr/>
            </p:nvSpPr>
            <p:spPr bwMode="auto">
              <a:xfrm>
                <a:off x="3360" y="3216"/>
                <a:ext cx="144" cy="192"/>
              </a:xfrm>
              <a:prstGeom prst="rect">
                <a:avLst/>
              </a:prstGeom>
              <a:solidFill>
                <a:srgbClr val="0000FF"/>
              </a:solidFill>
              <a:ln w="9525">
                <a:solidFill>
                  <a:schemeClr val="tx1"/>
                </a:solidFill>
                <a:miter lim="800000"/>
                <a:headEnd/>
                <a:tailEnd/>
              </a:ln>
            </p:spPr>
            <p:txBody>
              <a:bodyPr wrap="none" anchor="ctr"/>
              <a:lstStyle/>
              <a:p>
                <a:endParaRPr lang="en-IN"/>
              </a:p>
            </p:txBody>
          </p:sp>
          <p:sp>
            <p:nvSpPr>
              <p:cNvPr id="21586" name="Rectangle 38"/>
              <p:cNvSpPr>
                <a:spLocks noChangeArrowheads="1"/>
              </p:cNvSpPr>
              <p:nvPr/>
            </p:nvSpPr>
            <p:spPr bwMode="auto">
              <a:xfrm>
                <a:off x="3504" y="3216"/>
                <a:ext cx="144" cy="192"/>
              </a:xfrm>
              <a:prstGeom prst="rect">
                <a:avLst/>
              </a:prstGeom>
              <a:solidFill>
                <a:schemeClr val="accent1"/>
              </a:solidFill>
              <a:ln w="9525">
                <a:solidFill>
                  <a:schemeClr val="tx1"/>
                </a:solidFill>
                <a:miter lim="800000"/>
                <a:headEnd/>
                <a:tailEnd/>
              </a:ln>
            </p:spPr>
            <p:txBody>
              <a:bodyPr wrap="none" anchor="ctr"/>
              <a:lstStyle/>
              <a:p>
                <a:endParaRPr lang="en-IN"/>
              </a:p>
            </p:txBody>
          </p:sp>
        </p:grpSp>
        <p:sp>
          <p:nvSpPr>
            <p:cNvPr id="21541" name="Rectangle 39"/>
            <p:cNvSpPr>
              <a:spLocks noChangeArrowheads="1"/>
            </p:cNvSpPr>
            <p:nvPr/>
          </p:nvSpPr>
          <p:spPr bwMode="auto">
            <a:xfrm>
              <a:off x="3216" y="3312"/>
              <a:ext cx="384" cy="48"/>
            </a:xfrm>
            <a:prstGeom prst="rect">
              <a:avLst/>
            </a:prstGeom>
            <a:solidFill>
              <a:srgbClr val="993366"/>
            </a:solidFill>
            <a:ln w="9525">
              <a:solidFill>
                <a:schemeClr val="tx1"/>
              </a:solidFill>
              <a:miter lim="800000"/>
              <a:headEnd/>
              <a:tailEnd/>
            </a:ln>
          </p:spPr>
          <p:txBody>
            <a:bodyPr wrap="none" anchor="ctr"/>
            <a:lstStyle/>
            <a:p>
              <a:endParaRPr lang="en-IN"/>
            </a:p>
          </p:txBody>
        </p:sp>
        <p:sp>
          <p:nvSpPr>
            <p:cNvPr id="21542" name="Rectangle 40"/>
            <p:cNvSpPr>
              <a:spLocks noChangeArrowheads="1"/>
            </p:cNvSpPr>
            <p:nvPr/>
          </p:nvSpPr>
          <p:spPr bwMode="auto">
            <a:xfrm>
              <a:off x="3216" y="3168"/>
              <a:ext cx="38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900"/>
                <a:t>HostOS</a:t>
              </a:r>
            </a:p>
          </p:txBody>
        </p:sp>
        <p:grpSp>
          <p:nvGrpSpPr>
            <p:cNvPr id="21543" name="Group 41"/>
            <p:cNvGrpSpPr>
              <a:grpSpLocks/>
            </p:cNvGrpSpPr>
            <p:nvPr/>
          </p:nvGrpSpPr>
          <p:grpSpPr bwMode="auto">
            <a:xfrm>
              <a:off x="3744" y="3360"/>
              <a:ext cx="384" cy="48"/>
              <a:chOff x="3216" y="3216"/>
              <a:chExt cx="432" cy="192"/>
            </a:xfrm>
          </p:grpSpPr>
          <p:sp>
            <p:nvSpPr>
              <p:cNvPr id="21581" name="Rectangle 42"/>
              <p:cNvSpPr>
                <a:spLocks noChangeArrowheads="1"/>
              </p:cNvSpPr>
              <p:nvPr/>
            </p:nvSpPr>
            <p:spPr bwMode="auto">
              <a:xfrm>
                <a:off x="3216" y="3216"/>
                <a:ext cx="144" cy="192"/>
              </a:xfrm>
              <a:prstGeom prst="rect">
                <a:avLst/>
              </a:prstGeom>
              <a:solidFill>
                <a:srgbClr val="FF0000"/>
              </a:solidFill>
              <a:ln w="9525">
                <a:solidFill>
                  <a:schemeClr val="tx1"/>
                </a:solidFill>
                <a:miter lim="800000"/>
                <a:headEnd/>
                <a:tailEnd/>
              </a:ln>
            </p:spPr>
            <p:txBody>
              <a:bodyPr wrap="none" anchor="ctr"/>
              <a:lstStyle/>
              <a:p>
                <a:endParaRPr lang="en-IN"/>
              </a:p>
            </p:txBody>
          </p:sp>
          <p:sp>
            <p:nvSpPr>
              <p:cNvPr id="21582" name="Rectangle 43"/>
              <p:cNvSpPr>
                <a:spLocks noChangeArrowheads="1"/>
              </p:cNvSpPr>
              <p:nvPr/>
            </p:nvSpPr>
            <p:spPr bwMode="auto">
              <a:xfrm>
                <a:off x="3360" y="3216"/>
                <a:ext cx="144" cy="192"/>
              </a:xfrm>
              <a:prstGeom prst="rect">
                <a:avLst/>
              </a:prstGeom>
              <a:solidFill>
                <a:srgbClr val="0000FF"/>
              </a:solidFill>
              <a:ln w="9525">
                <a:solidFill>
                  <a:schemeClr val="tx1"/>
                </a:solidFill>
                <a:miter lim="800000"/>
                <a:headEnd/>
                <a:tailEnd/>
              </a:ln>
            </p:spPr>
            <p:txBody>
              <a:bodyPr wrap="none" anchor="ctr"/>
              <a:lstStyle/>
              <a:p>
                <a:endParaRPr lang="en-IN"/>
              </a:p>
            </p:txBody>
          </p:sp>
          <p:sp>
            <p:nvSpPr>
              <p:cNvPr id="21583" name="Rectangle 44"/>
              <p:cNvSpPr>
                <a:spLocks noChangeArrowheads="1"/>
              </p:cNvSpPr>
              <p:nvPr/>
            </p:nvSpPr>
            <p:spPr bwMode="auto">
              <a:xfrm>
                <a:off x="3504" y="3216"/>
                <a:ext cx="144" cy="192"/>
              </a:xfrm>
              <a:prstGeom prst="rect">
                <a:avLst/>
              </a:prstGeom>
              <a:solidFill>
                <a:schemeClr val="accent1"/>
              </a:solidFill>
              <a:ln w="9525">
                <a:solidFill>
                  <a:schemeClr val="tx1"/>
                </a:solidFill>
                <a:miter lim="800000"/>
                <a:headEnd/>
                <a:tailEnd/>
              </a:ln>
            </p:spPr>
            <p:txBody>
              <a:bodyPr wrap="none" anchor="ctr"/>
              <a:lstStyle/>
              <a:p>
                <a:endParaRPr lang="en-IN"/>
              </a:p>
            </p:txBody>
          </p:sp>
        </p:grpSp>
        <p:sp>
          <p:nvSpPr>
            <p:cNvPr id="21544" name="Rectangle 45"/>
            <p:cNvSpPr>
              <a:spLocks noChangeArrowheads="1"/>
            </p:cNvSpPr>
            <p:nvPr/>
          </p:nvSpPr>
          <p:spPr bwMode="auto">
            <a:xfrm>
              <a:off x="3744" y="3312"/>
              <a:ext cx="384" cy="48"/>
            </a:xfrm>
            <a:prstGeom prst="rect">
              <a:avLst/>
            </a:prstGeom>
            <a:solidFill>
              <a:srgbClr val="993366"/>
            </a:solidFill>
            <a:ln w="9525">
              <a:solidFill>
                <a:schemeClr val="tx1"/>
              </a:solidFill>
              <a:miter lim="800000"/>
              <a:headEnd/>
              <a:tailEnd/>
            </a:ln>
          </p:spPr>
          <p:txBody>
            <a:bodyPr wrap="none" anchor="ctr"/>
            <a:lstStyle/>
            <a:p>
              <a:endParaRPr lang="en-IN"/>
            </a:p>
          </p:txBody>
        </p:sp>
        <p:sp>
          <p:nvSpPr>
            <p:cNvPr id="21545" name="Rectangle 46"/>
            <p:cNvSpPr>
              <a:spLocks noChangeArrowheads="1"/>
            </p:cNvSpPr>
            <p:nvPr/>
          </p:nvSpPr>
          <p:spPr bwMode="auto">
            <a:xfrm>
              <a:off x="3744" y="3168"/>
              <a:ext cx="38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800"/>
                <a:t>HostOS</a:t>
              </a:r>
            </a:p>
          </p:txBody>
        </p:sp>
        <p:grpSp>
          <p:nvGrpSpPr>
            <p:cNvPr id="21546" name="Group 47"/>
            <p:cNvGrpSpPr>
              <a:grpSpLocks/>
            </p:cNvGrpSpPr>
            <p:nvPr/>
          </p:nvGrpSpPr>
          <p:grpSpPr bwMode="auto">
            <a:xfrm>
              <a:off x="4416" y="3360"/>
              <a:ext cx="384" cy="48"/>
              <a:chOff x="3216" y="3216"/>
              <a:chExt cx="432" cy="192"/>
            </a:xfrm>
          </p:grpSpPr>
          <p:sp>
            <p:nvSpPr>
              <p:cNvPr id="21578" name="Rectangle 48"/>
              <p:cNvSpPr>
                <a:spLocks noChangeArrowheads="1"/>
              </p:cNvSpPr>
              <p:nvPr/>
            </p:nvSpPr>
            <p:spPr bwMode="auto">
              <a:xfrm>
                <a:off x="3216" y="3216"/>
                <a:ext cx="144" cy="192"/>
              </a:xfrm>
              <a:prstGeom prst="rect">
                <a:avLst/>
              </a:prstGeom>
              <a:solidFill>
                <a:srgbClr val="FF0000"/>
              </a:solidFill>
              <a:ln w="9525">
                <a:solidFill>
                  <a:schemeClr val="tx1"/>
                </a:solidFill>
                <a:miter lim="800000"/>
                <a:headEnd/>
                <a:tailEnd/>
              </a:ln>
            </p:spPr>
            <p:txBody>
              <a:bodyPr wrap="none" anchor="ctr"/>
              <a:lstStyle/>
              <a:p>
                <a:endParaRPr lang="en-IN"/>
              </a:p>
            </p:txBody>
          </p:sp>
          <p:sp>
            <p:nvSpPr>
              <p:cNvPr id="21579" name="Rectangle 49"/>
              <p:cNvSpPr>
                <a:spLocks noChangeArrowheads="1"/>
              </p:cNvSpPr>
              <p:nvPr/>
            </p:nvSpPr>
            <p:spPr bwMode="auto">
              <a:xfrm>
                <a:off x="3360" y="3216"/>
                <a:ext cx="144" cy="192"/>
              </a:xfrm>
              <a:prstGeom prst="rect">
                <a:avLst/>
              </a:prstGeom>
              <a:solidFill>
                <a:srgbClr val="0000FF"/>
              </a:solidFill>
              <a:ln w="9525">
                <a:solidFill>
                  <a:schemeClr val="tx1"/>
                </a:solidFill>
                <a:miter lim="800000"/>
                <a:headEnd/>
                <a:tailEnd/>
              </a:ln>
            </p:spPr>
            <p:txBody>
              <a:bodyPr wrap="none" anchor="ctr"/>
              <a:lstStyle/>
              <a:p>
                <a:endParaRPr lang="en-IN"/>
              </a:p>
            </p:txBody>
          </p:sp>
          <p:sp>
            <p:nvSpPr>
              <p:cNvPr id="21580" name="Rectangle 50"/>
              <p:cNvSpPr>
                <a:spLocks noChangeArrowheads="1"/>
              </p:cNvSpPr>
              <p:nvPr/>
            </p:nvSpPr>
            <p:spPr bwMode="auto">
              <a:xfrm>
                <a:off x="3504" y="3216"/>
                <a:ext cx="144" cy="192"/>
              </a:xfrm>
              <a:prstGeom prst="rect">
                <a:avLst/>
              </a:prstGeom>
              <a:solidFill>
                <a:schemeClr val="accent1"/>
              </a:solidFill>
              <a:ln w="9525">
                <a:solidFill>
                  <a:schemeClr val="tx1"/>
                </a:solidFill>
                <a:miter lim="800000"/>
                <a:headEnd/>
                <a:tailEnd/>
              </a:ln>
            </p:spPr>
            <p:txBody>
              <a:bodyPr wrap="none" anchor="ctr"/>
              <a:lstStyle/>
              <a:p>
                <a:endParaRPr lang="en-IN"/>
              </a:p>
            </p:txBody>
          </p:sp>
        </p:grpSp>
        <p:sp>
          <p:nvSpPr>
            <p:cNvPr id="21547" name="Rectangle 51"/>
            <p:cNvSpPr>
              <a:spLocks noChangeArrowheads="1"/>
            </p:cNvSpPr>
            <p:nvPr/>
          </p:nvSpPr>
          <p:spPr bwMode="auto">
            <a:xfrm>
              <a:off x="4416" y="3312"/>
              <a:ext cx="384" cy="48"/>
            </a:xfrm>
            <a:prstGeom prst="rect">
              <a:avLst/>
            </a:prstGeom>
            <a:solidFill>
              <a:srgbClr val="993366"/>
            </a:solidFill>
            <a:ln w="9525">
              <a:solidFill>
                <a:schemeClr val="tx1"/>
              </a:solidFill>
              <a:miter lim="800000"/>
              <a:headEnd/>
              <a:tailEnd/>
            </a:ln>
          </p:spPr>
          <p:txBody>
            <a:bodyPr wrap="none" anchor="ctr"/>
            <a:lstStyle/>
            <a:p>
              <a:endParaRPr lang="en-IN"/>
            </a:p>
          </p:txBody>
        </p:sp>
        <p:sp>
          <p:nvSpPr>
            <p:cNvPr id="21548" name="Rectangle 52"/>
            <p:cNvSpPr>
              <a:spLocks noChangeArrowheads="1"/>
            </p:cNvSpPr>
            <p:nvPr/>
          </p:nvSpPr>
          <p:spPr bwMode="auto">
            <a:xfrm>
              <a:off x="4416" y="3168"/>
              <a:ext cx="384" cy="1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800"/>
                <a:t>HostOS</a:t>
              </a:r>
            </a:p>
          </p:txBody>
        </p:sp>
        <p:sp>
          <p:nvSpPr>
            <p:cNvPr id="21549" name="Rectangle 53"/>
            <p:cNvSpPr>
              <a:spLocks noChangeArrowheads="1"/>
            </p:cNvSpPr>
            <p:nvPr/>
          </p:nvSpPr>
          <p:spPr bwMode="auto">
            <a:xfrm>
              <a:off x="144" y="1307"/>
              <a:ext cx="144" cy="48"/>
            </a:xfrm>
            <a:prstGeom prst="rect">
              <a:avLst/>
            </a:prstGeom>
            <a:solidFill>
              <a:srgbClr val="993366"/>
            </a:solidFill>
            <a:ln w="9525">
              <a:solidFill>
                <a:schemeClr val="tx1"/>
              </a:solidFill>
              <a:miter lim="800000"/>
              <a:headEnd/>
              <a:tailEnd/>
            </a:ln>
          </p:spPr>
          <p:txBody>
            <a:bodyPr wrap="none" anchor="ctr"/>
            <a:lstStyle/>
            <a:p>
              <a:endParaRPr lang="en-IN"/>
            </a:p>
          </p:txBody>
        </p:sp>
        <p:sp>
          <p:nvSpPr>
            <p:cNvPr id="21550" name="Rectangle 54"/>
            <p:cNvSpPr>
              <a:spLocks noChangeArrowheads="1"/>
            </p:cNvSpPr>
            <p:nvPr/>
          </p:nvSpPr>
          <p:spPr bwMode="auto">
            <a:xfrm>
              <a:off x="144" y="827"/>
              <a:ext cx="128" cy="48"/>
            </a:xfrm>
            <a:prstGeom prst="rect">
              <a:avLst/>
            </a:prstGeom>
            <a:solidFill>
              <a:srgbClr val="FF0000"/>
            </a:solidFill>
            <a:ln w="9525">
              <a:solidFill>
                <a:schemeClr val="tx1"/>
              </a:solidFill>
              <a:miter lim="800000"/>
              <a:headEnd/>
              <a:tailEnd/>
            </a:ln>
          </p:spPr>
          <p:txBody>
            <a:bodyPr wrap="none" anchor="ctr"/>
            <a:lstStyle/>
            <a:p>
              <a:endParaRPr lang="en-IN"/>
            </a:p>
          </p:txBody>
        </p:sp>
        <p:sp>
          <p:nvSpPr>
            <p:cNvPr id="21551" name="Rectangle 55"/>
            <p:cNvSpPr>
              <a:spLocks noChangeArrowheads="1"/>
            </p:cNvSpPr>
            <p:nvPr/>
          </p:nvSpPr>
          <p:spPr bwMode="auto">
            <a:xfrm>
              <a:off x="144" y="971"/>
              <a:ext cx="128" cy="48"/>
            </a:xfrm>
            <a:prstGeom prst="rect">
              <a:avLst/>
            </a:prstGeom>
            <a:solidFill>
              <a:srgbClr val="0000FF"/>
            </a:solidFill>
            <a:ln w="9525">
              <a:solidFill>
                <a:schemeClr val="tx1"/>
              </a:solidFill>
              <a:miter lim="800000"/>
              <a:headEnd/>
              <a:tailEnd/>
            </a:ln>
          </p:spPr>
          <p:txBody>
            <a:bodyPr wrap="none" anchor="ctr"/>
            <a:lstStyle/>
            <a:p>
              <a:endParaRPr lang="en-IN"/>
            </a:p>
          </p:txBody>
        </p:sp>
        <p:sp>
          <p:nvSpPr>
            <p:cNvPr id="21552" name="Rectangle 56"/>
            <p:cNvSpPr>
              <a:spLocks noChangeArrowheads="1"/>
            </p:cNvSpPr>
            <p:nvPr/>
          </p:nvSpPr>
          <p:spPr bwMode="auto">
            <a:xfrm>
              <a:off x="144" y="1152"/>
              <a:ext cx="128" cy="48"/>
            </a:xfrm>
            <a:prstGeom prst="rect">
              <a:avLst/>
            </a:prstGeom>
            <a:solidFill>
              <a:schemeClr val="accent1"/>
            </a:solidFill>
            <a:ln w="9525">
              <a:solidFill>
                <a:schemeClr val="tx1"/>
              </a:solidFill>
              <a:miter lim="800000"/>
              <a:headEnd/>
              <a:tailEnd/>
            </a:ln>
          </p:spPr>
          <p:txBody>
            <a:bodyPr wrap="none" anchor="ctr"/>
            <a:lstStyle/>
            <a:p>
              <a:endParaRPr lang="en-IN"/>
            </a:p>
          </p:txBody>
        </p:sp>
        <p:sp>
          <p:nvSpPr>
            <p:cNvPr id="21553" name="Text Box 57"/>
            <p:cNvSpPr txBox="1">
              <a:spLocks noChangeArrowheads="1"/>
            </p:cNvSpPr>
            <p:nvPr/>
          </p:nvSpPr>
          <p:spPr bwMode="auto">
            <a:xfrm>
              <a:off x="288" y="768"/>
              <a:ext cx="72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000"/>
                <a:t>VM-Ansys Image</a:t>
              </a:r>
            </a:p>
          </p:txBody>
        </p:sp>
        <p:sp>
          <p:nvSpPr>
            <p:cNvPr id="21554" name="Text Box 58"/>
            <p:cNvSpPr txBox="1">
              <a:spLocks noChangeArrowheads="1"/>
            </p:cNvSpPr>
            <p:nvPr/>
          </p:nvSpPr>
          <p:spPr bwMode="auto">
            <a:xfrm>
              <a:off x="298" y="923"/>
              <a:ext cx="68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000"/>
                <a:t>VM- CFX Image</a:t>
              </a:r>
            </a:p>
          </p:txBody>
        </p:sp>
        <p:sp>
          <p:nvSpPr>
            <p:cNvPr id="21555" name="Text Box 59"/>
            <p:cNvSpPr txBox="1">
              <a:spLocks noChangeArrowheads="1"/>
            </p:cNvSpPr>
            <p:nvPr/>
          </p:nvSpPr>
          <p:spPr bwMode="auto">
            <a:xfrm>
              <a:off x="288" y="1104"/>
              <a:ext cx="91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000"/>
                <a:t>VM- Fine/Turbo Image</a:t>
              </a:r>
            </a:p>
          </p:txBody>
        </p:sp>
        <p:sp>
          <p:nvSpPr>
            <p:cNvPr id="21556" name="Text Box 60"/>
            <p:cNvSpPr txBox="1">
              <a:spLocks noChangeArrowheads="1"/>
            </p:cNvSpPr>
            <p:nvPr/>
          </p:nvSpPr>
          <p:spPr bwMode="auto">
            <a:xfrm>
              <a:off x="298" y="1259"/>
              <a:ext cx="65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000"/>
                <a:t>VMware server</a:t>
              </a:r>
            </a:p>
          </p:txBody>
        </p:sp>
        <p:sp>
          <p:nvSpPr>
            <p:cNvPr id="21557" name="Text Box 61"/>
            <p:cNvSpPr txBox="1">
              <a:spLocks noChangeArrowheads="1"/>
            </p:cNvSpPr>
            <p:nvPr/>
          </p:nvSpPr>
          <p:spPr bwMode="auto">
            <a:xfrm>
              <a:off x="2544" y="1440"/>
              <a:ext cx="53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000"/>
                <a:t>VM,NDN-ID</a:t>
              </a:r>
            </a:p>
          </p:txBody>
        </p:sp>
        <p:sp>
          <p:nvSpPr>
            <p:cNvPr id="21558" name="AutoShape 62"/>
            <p:cNvSpPr>
              <a:spLocks noChangeArrowheads="1"/>
            </p:cNvSpPr>
            <p:nvPr/>
          </p:nvSpPr>
          <p:spPr bwMode="auto">
            <a:xfrm rot="10800000">
              <a:off x="4848" y="1296"/>
              <a:ext cx="432" cy="336"/>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pPr algn="ctr"/>
              <a:r>
                <a:rPr lang="en-US" sz="1000"/>
                <a:t>NDN list</a:t>
              </a:r>
            </a:p>
          </p:txBody>
        </p:sp>
        <p:cxnSp>
          <p:nvCxnSpPr>
            <p:cNvPr id="21559" name="AutoShape 63"/>
            <p:cNvCxnSpPr>
              <a:cxnSpLocks noChangeShapeType="1"/>
            </p:cNvCxnSpPr>
            <p:nvPr/>
          </p:nvCxnSpPr>
          <p:spPr bwMode="auto">
            <a:xfrm rot="10800000" flipV="1">
              <a:off x="3408" y="1512"/>
              <a:ext cx="1440" cy="216"/>
            </a:xfrm>
            <a:prstGeom prst="bentConnector3">
              <a:avLst>
                <a:gd name="adj1" fmla="val 10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1560" name="AutoShape 64"/>
            <p:cNvCxnSpPr>
              <a:cxnSpLocks noChangeShapeType="1"/>
              <a:stCxn id="21558" idx="0"/>
              <a:endCxn id="21516" idx="3"/>
            </p:cNvCxnSpPr>
            <p:nvPr/>
          </p:nvCxnSpPr>
          <p:spPr bwMode="auto">
            <a:xfrm rot="5400000">
              <a:off x="4668" y="1524"/>
              <a:ext cx="288" cy="504"/>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1561" name="AutoShape 65"/>
            <p:cNvCxnSpPr>
              <a:cxnSpLocks noChangeShapeType="1"/>
            </p:cNvCxnSpPr>
            <p:nvPr/>
          </p:nvCxnSpPr>
          <p:spPr bwMode="auto">
            <a:xfrm>
              <a:off x="2688" y="2592"/>
              <a:ext cx="1344" cy="456"/>
            </a:xfrm>
            <a:prstGeom prst="bentConnector2">
              <a:avLst/>
            </a:prstGeom>
            <a:noFill/>
            <a:ln w="9525">
              <a:solidFill>
                <a:schemeClr val="tx1"/>
              </a:solidFill>
              <a:prstDash val="dash"/>
              <a:miter lim="800000"/>
              <a:headEnd type="triangle" w="med" len="med"/>
              <a:tailEnd type="triangle" w="med" len="med"/>
            </a:ln>
            <a:extLst>
              <a:ext uri="{909E8E84-426E-40DD-AFC4-6F175D3DCCD1}">
                <a14:hiddenFill xmlns:a14="http://schemas.microsoft.com/office/drawing/2010/main">
                  <a:noFill/>
                </a14:hiddenFill>
              </a:ext>
            </a:extLst>
          </p:spPr>
        </p:cxnSp>
        <p:sp>
          <p:nvSpPr>
            <p:cNvPr id="21562" name="Text Box 66"/>
            <p:cNvSpPr txBox="1">
              <a:spLocks noChangeArrowheads="1"/>
            </p:cNvSpPr>
            <p:nvPr/>
          </p:nvSpPr>
          <p:spPr bwMode="auto">
            <a:xfrm>
              <a:off x="3411" y="2400"/>
              <a:ext cx="81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800" i="1"/>
                <a:t>VMs are connected to </a:t>
              </a:r>
            </a:p>
            <a:p>
              <a:pPr eaLnBrk="1" hangingPunct="1"/>
              <a:r>
                <a:rPr lang="en-US" sz="800" i="1"/>
                <a:t>SGE When booted</a:t>
              </a:r>
            </a:p>
          </p:txBody>
        </p:sp>
        <p:sp>
          <p:nvSpPr>
            <p:cNvPr id="21563" name="Rectangle 67"/>
            <p:cNvSpPr>
              <a:spLocks noChangeArrowheads="1"/>
            </p:cNvSpPr>
            <p:nvPr/>
          </p:nvSpPr>
          <p:spPr bwMode="auto">
            <a:xfrm>
              <a:off x="2832" y="960"/>
              <a:ext cx="1056" cy="3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000"/>
                <a:t>NDN Identifier</a:t>
              </a:r>
            </a:p>
          </p:txBody>
        </p:sp>
        <p:cxnSp>
          <p:nvCxnSpPr>
            <p:cNvPr id="21564" name="AutoShape 68"/>
            <p:cNvCxnSpPr>
              <a:cxnSpLocks noChangeShapeType="1"/>
              <a:stCxn id="21509" idx="0"/>
              <a:endCxn id="21563" idx="1"/>
            </p:cNvCxnSpPr>
            <p:nvPr/>
          </p:nvCxnSpPr>
          <p:spPr bwMode="auto">
            <a:xfrm rot="-5400000">
              <a:off x="2220" y="1116"/>
              <a:ext cx="600" cy="624"/>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1565" name="Rectangle 69"/>
            <p:cNvSpPr>
              <a:spLocks noChangeArrowheads="1"/>
            </p:cNvSpPr>
            <p:nvPr/>
          </p:nvSpPr>
          <p:spPr bwMode="auto">
            <a:xfrm>
              <a:off x="2736" y="816"/>
              <a:ext cx="1968" cy="1392"/>
            </a:xfrm>
            <a:prstGeom prst="rect">
              <a:avLst/>
            </a:pr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21566" name="Text Box 70"/>
            <p:cNvSpPr txBox="1">
              <a:spLocks noChangeArrowheads="1"/>
            </p:cNvSpPr>
            <p:nvPr/>
          </p:nvSpPr>
          <p:spPr bwMode="auto">
            <a:xfrm>
              <a:off x="3888" y="816"/>
              <a:ext cx="86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a:t>NDN Scheduler</a:t>
              </a:r>
            </a:p>
          </p:txBody>
        </p:sp>
        <p:sp>
          <p:nvSpPr>
            <p:cNvPr id="21567" name="Text Box 71"/>
            <p:cNvSpPr txBox="1">
              <a:spLocks noChangeArrowheads="1"/>
            </p:cNvSpPr>
            <p:nvPr/>
          </p:nvSpPr>
          <p:spPr bwMode="auto">
            <a:xfrm>
              <a:off x="108" y="1542"/>
              <a:ext cx="1599"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nSpc>
                  <a:spcPct val="110000"/>
                </a:lnSpc>
              </a:pPr>
              <a:r>
                <a:rPr lang="en-US" sz="1200">
                  <a:solidFill>
                    <a:srgbClr val="DC241F"/>
                  </a:solidFill>
                </a:rPr>
                <a:t>SGE monitor checks the status of submitted job to SGE and picks out pending jobs* and Schedules them through NDN scheduler</a:t>
              </a:r>
            </a:p>
          </p:txBody>
        </p:sp>
        <p:sp>
          <p:nvSpPr>
            <p:cNvPr id="21568" name="Line 72"/>
            <p:cNvSpPr>
              <a:spLocks noChangeShapeType="1"/>
            </p:cNvSpPr>
            <p:nvPr/>
          </p:nvSpPr>
          <p:spPr bwMode="auto">
            <a:xfrm>
              <a:off x="1618" y="1838"/>
              <a:ext cx="245" cy="80"/>
            </a:xfrm>
            <a:prstGeom prst="line">
              <a:avLst/>
            </a:prstGeom>
            <a:noFill/>
            <a:ln w="12700">
              <a:solidFill>
                <a:srgbClr val="993300"/>
              </a:solidFill>
              <a:round/>
              <a:headEnd/>
              <a:tailEnd type="triangle" w="med" len="med"/>
            </a:ln>
            <a:extLst>
              <a:ext uri="{909E8E84-426E-40DD-AFC4-6F175D3DCCD1}">
                <a14:hiddenFill xmlns:a14="http://schemas.microsoft.com/office/drawing/2010/main">
                  <a:noFill/>
                </a14:hiddenFill>
              </a:ext>
            </a:extLst>
          </p:spPr>
          <p:txBody>
            <a:bodyPr wrap="none" lIns="90488" tIns="44450" rIns="90488" bIns="44450"/>
            <a:lstStyle/>
            <a:p>
              <a:endParaRPr lang="en-US"/>
            </a:p>
          </p:txBody>
        </p:sp>
        <p:sp>
          <p:nvSpPr>
            <p:cNvPr id="21569" name="Text Box 73"/>
            <p:cNvSpPr txBox="1">
              <a:spLocks noChangeArrowheads="1"/>
            </p:cNvSpPr>
            <p:nvPr/>
          </p:nvSpPr>
          <p:spPr bwMode="auto">
            <a:xfrm>
              <a:off x="200" y="3876"/>
              <a:ext cx="2711"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nSpc>
                  <a:spcPct val="110000"/>
                </a:lnSpc>
              </a:pPr>
              <a:r>
                <a:rPr lang="en-US" sz="1200">
                  <a:solidFill>
                    <a:schemeClr val="hlink"/>
                  </a:solidFill>
                </a:rPr>
                <a:t>* Jobs that are in pending state due to non availability of slots</a:t>
              </a:r>
            </a:p>
          </p:txBody>
        </p:sp>
        <p:sp>
          <p:nvSpPr>
            <p:cNvPr id="21570" name="Text Box 74"/>
            <p:cNvSpPr txBox="1">
              <a:spLocks noChangeArrowheads="1"/>
            </p:cNvSpPr>
            <p:nvPr/>
          </p:nvSpPr>
          <p:spPr bwMode="auto">
            <a:xfrm>
              <a:off x="624" y="480"/>
              <a:ext cx="1599" cy="437"/>
            </a:xfrm>
            <a:prstGeom prst="rect">
              <a:avLst/>
            </a:prstGeom>
            <a:solidFill>
              <a:schemeClr val="bg1"/>
            </a:solidFill>
            <a:ln>
              <a:noFill/>
            </a:ln>
            <a:extLst>
              <a:ext uri="{91240B29-F687-4F45-9708-019B960494DF}">
                <a14:hiddenLine xmlns:a14="http://schemas.microsoft.com/office/drawing/2010/main" w="12699">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nSpc>
                  <a:spcPct val="110000"/>
                </a:lnSpc>
              </a:pPr>
              <a:r>
                <a:rPr lang="en-US" sz="1200">
                  <a:solidFill>
                    <a:srgbClr val="DC241F"/>
                  </a:solidFill>
                </a:rPr>
                <a:t>Discovers suitable NDNs across LAN and boots appropriate VM in it.</a:t>
              </a:r>
            </a:p>
          </p:txBody>
        </p:sp>
        <p:sp>
          <p:nvSpPr>
            <p:cNvPr id="21571" name="Line 75"/>
            <p:cNvSpPr>
              <a:spLocks noChangeShapeType="1"/>
            </p:cNvSpPr>
            <p:nvPr/>
          </p:nvSpPr>
          <p:spPr bwMode="auto">
            <a:xfrm>
              <a:off x="2064" y="816"/>
              <a:ext cx="576" cy="192"/>
            </a:xfrm>
            <a:prstGeom prst="line">
              <a:avLst/>
            </a:prstGeom>
            <a:noFill/>
            <a:ln w="12700">
              <a:solidFill>
                <a:srgbClr val="993300"/>
              </a:solidFill>
              <a:round/>
              <a:headEnd/>
              <a:tailEnd type="triangle" w="med" len="med"/>
            </a:ln>
            <a:extLst>
              <a:ext uri="{909E8E84-426E-40DD-AFC4-6F175D3DCCD1}">
                <a14:hiddenFill xmlns:a14="http://schemas.microsoft.com/office/drawing/2010/main">
                  <a:noFill/>
                </a14:hiddenFill>
              </a:ext>
            </a:extLst>
          </p:spPr>
          <p:txBody>
            <a:bodyPr wrap="none" lIns="90488" tIns="44450" rIns="90488" bIns="44450"/>
            <a:lstStyle/>
            <a:p>
              <a:endParaRPr lang="en-US"/>
            </a:p>
          </p:txBody>
        </p:sp>
        <p:sp>
          <p:nvSpPr>
            <p:cNvPr id="21572" name="Text Box 76"/>
            <p:cNvSpPr txBox="1">
              <a:spLocks noChangeArrowheads="1"/>
            </p:cNvSpPr>
            <p:nvPr/>
          </p:nvSpPr>
          <p:spPr bwMode="auto">
            <a:xfrm>
              <a:off x="816" y="1056"/>
              <a:ext cx="1599" cy="310"/>
            </a:xfrm>
            <a:prstGeom prst="rect">
              <a:avLst/>
            </a:prstGeom>
            <a:solidFill>
              <a:schemeClr val="bg1"/>
            </a:solidFill>
            <a:ln>
              <a:noFill/>
            </a:ln>
            <a:extLst>
              <a:ext uri="{91240B29-F687-4F45-9708-019B960494DF}">
                <a14:hiddenLine xmlns:a14="http://schemas.microsoft.com/office/drawing/2010/main" w="12699">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nSpc>
                  <a:spcPct val="110000"/>
                </a:lnSpc>
              </a:pPr>
              <a:r>
                <a:rPr lang="en-US" sz="1200">
                  <a:solidFill>
                    <a:srgbClr val="DC241F"/>
                  </a:solidFill>
                </a:rPr>
                <a:t>VM interface is to start / poweroff VMs</a:t>
              </a:r>
            </a:p>
          </p:txBody>
        </p:sp>
        <p:sp>
          <p:nvSpPr>
            <p:cNvPr id="21573" name="Line 77"/>
            <p:cNvSpPr>
              <a:spLocks noChangeShapeType="1"/>
            </p:cNvSpPr>
            <p:nvPr/>
          </p:nvSpPr>
          <p:spPr bwMode="auto">
            <a:xfrm>
              <a:off x="2496" y="1392"/>
              <a:ext cx="336" cy="192"/>
            </a:xfrm>
            <a:prstGeom prst="line">
              <a:avLst/>
            </a:prstGeom>
            <a:noFill/>
            <a:ln w="12700">
              <a:solidFill>
                <a:srgbClr val="993300"/>
              </a:solidFill>
              <a:round/>
              <a:headEnd/>
              <a:tailEnd type="triangle" w="med" len="med"/>
            </a:ln>
            <a:extLst>
              <a:ext uri="{909E8E84-426E-40DD-AFC4-6F175D3DCCD1}">
                <a14:hiddenFill xmlns:a14="http://schemas.microsoft.com/office/drawing/2010/main">
                  <a:noFill/>
                </a14:hiddenFill>
              </a:ext>
            </a:extLst>
          </p:spPr>
          <p:txBody>
            <a:bodyPr wrap="none" lIns="90488" tIns="44450" rIns="90488" bIns="44450"/>
            <a:lstStyle/>
            <a:p>
              <a:endParaRPr lang="en-US"/>
            </a:p>
          </p:txBody>
        </p:sp>
        <p:sp>
          <p:nvSpPr>
            <p:cNvPr id="21574" name="Text Box 78"/>
            <p:cNvSpPr txBox="1">
              <a:spLocks noChangeArrowheads="1"/>
            </p:cNvSpPr>
            <p:nvPr/>
          </p:nvSpPr>
          <p:spPr bwMode="auto">
            <a:xfrm>
              <a:off x="3792" y="528"/>
              <a:ext cx="1599" cy="310"/>
            </a:xfrm>
            <a:prstGeom prst="rect">
              <a:avLst/>
            </a:prstGeom>
            <a:solidFill>
              <a:schemeClr val="bg1"/>
            </a:solidFill>
            <a:ln>
              <a:noFill/>
            </a:ln>
            <a:extLst>
              <a:ext uri="{91240B29-F687-4F45-9708-019B960494DF}">
                <a14:hiddenLine xmlns:a14="http://schemas.microsoft.com/office/drawing/2010/main" w="12699">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nSpc>
                  <a:spcPct val="110000"/>
                </a:lnSpc>
              </a:pPr>
              <a:r>
                <a:rPr lang="en-US" sz="1200">
                  <a:solidFill>
                    <a:srgbClr val="DC241F"/>
                  </a:solidFill>
                </a:rPr>
                <a:t>Aggregates NDN resource information in an XML format</a:t>
              </a:r>
            </a:p>
          </p:txBody>
        </p:sp>
        <p:sp>
          <p:nvSpPr>
            <p:cNvPr id="21575" name="Line 79"/>
            <p:cNvSpPr>
              <a:spLocks noChangeShapeType="1"/>
            </p:cNvSpPr>
            <p:nvPr/>
          </p:nvSpPr>
          <p:spPr bwMode="auto">
            <a:xfrm flipH="1">
              <a:off x="4512" y="864"/>
              <a:ext cx="192" cy="720"/>
            </a:xfrm>
            <a:prstGeom prst="line">
              <a:avLst/>
            </a:prstGeom>
            <a:noFill/>
            <a:ln w="12700">
              <a:solidFill>
                <a:srgbClr val="993300"/>
              </a:solidFill>
              <a:round/>
              <a:headEnd/>
              <a:tailEnd type="triangle" w="med" len="med"/>
            </a:ln>
            <a:extLst>
              <a:ext uri="{909E8E84-426E-40DD-AFC4-6F175D3DCCD1}">
                <a14:hiddenFill xmlns:a14="http://schemas.microsoft.com/office/drawing/2010/main">
                  <a:noFill/>
                </a14:hiddenFill>
              </a:ext>
            </a:extLst>
          </p:spPr>
          <p:txBody>
            <a:bodyPr wrap="none" lIns="90488" tIns="44450" rIns="90488" bIns="44450"/>
            <a:lstStyle/>
            <a:p>
              <a:endParaRPr lang="en-US"/>
            </a:p>
          </p:txBody>
        </p:sp>
        <p:sp>
          <p:nvSpPr>
            <p:cNvPr id="21576" name="Text Box 80"/>
            <p:cNvSpPr txBox="1">
              <a:spLocks noChangeArrowheads="1"/>
            </p:cNvSpPr>
            <p:nvPr/>
          </p:nvSpPr>
          <p:spPr bwMode="auto">
            <a:xfrm>
              <a:off x="4305" y="2064"/>
              <a:ext cx="1455" cy="310"/>
            </a:xfrm>
            <a:prstGeom prst="rect">
              <a:avLst/>
            </a:prstGeom>
            <a:solidFill>
              <a:schemeClr val="bg1"/>
            </a:solidFill>
            <a:ln>
              <a:noFill/>
            </a:ln>
            <a:extLst>
              <a:ext uri="{91240B29-F687-4F45-9708-019B960494DF}">
                <a14:hiddenLine xmlns:a14="http://schemas.microsoft.com/office/drawing/2010/main" w="12699">
                  <a:solidFill>
                    <a:srgbClr val="000000"/>
                  </a:solidFill>
                  <a:miter lim="800000"/>
                  <a:headEnd/>
                  <a:tailEnd/>
                </a14:hiddenLine>
              </a:ext>
            </a:extLst>
          </p:spPr>
          <p:txBody>
            <a:bodyPr lIns="90488" tIns="44450" rIns="90488" bIns="4445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nSpc>
                  <a:spcPct val="110000"/>
                </a:lnSpc>
              </a:pPr>
              <a:r>
                <a:rPr lang="en-US" sz="1200">
                  <a:solidFill>
                    <a:srgbClr val="DC241F"/>
                  </a:solidFill>
                </a:rPr>
                <a:t>Manages the list of NDN across LAN</a:t>
              </a:r>
            </a:p>
          </p:txBody>
        </p:sp>
        <p:sp>
          <p:nvSpPr>
            <p:cNvPr id="21577" name="Line 81"/>
            <p:cNvSpPr>
              <a:spLocks noChangeShapeType="1"/>
            </p:cNvSpPr>
            <p:nvPr/>
          </p:nvSpPr>
          <p:spPr bwMode="auto">
            <a:xfrm flipV="1">
              <a:off x="5040" y="1680"/>
              <a:ext cx="144" cy="336"/>
            </a:xfrm>
            <a:prstGeom prst="line">
              <a:avLst/>
            </a:prstGeom>
            <a:noFill/>
            <a:ln w="12700">
              <a:solidFill>
                <a:srgbClr val="993300"/>
              </a:solidFill>
              <a:round/>
              <a:headEnd/>
              <a:tailEnd type="triangle" w="med" len="med"/>
            </a:ln>
            <a:extLst>
              <a:ext uri="{909E8E84-426E-40DD-AFC4-6F175D3DCCD1}">
                <a14:hiddenFill xmlns:a14="http://schemas.microsoft.com/office/drawing/2010/main">
                  <a:noFill/>
                </a14:hiddenFill>
              </a:ext>
            </a:extLst>
          </p:spPr>
          <p:txBody>
            <a:bodyPr wrap="none" lIns="90488" tIns="44450" rIns="90488" bIns="44450"/>
            <a:lstStyle/>
            <a:p>
              <a:endParaRPr lang="en-US"/>
            </a:p>
          </p:txBody>
        </p:sp>
      </p:grpSp>
    </p:spTree>
    <p:extLst>
      <p:ext uri="{BB962C8B-B14F-4D97-AF65-F5344CB8AC3E}">
        <p14:creationId xmlns:p14="http://schemas.microsoft.com/office/powerpoint/2010/main" val="125501527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57200"/>
            <a:ext cx="8229600" cy="990600"/>
          </a:xfrm>
        </p:spPr>
        <p:txBody>
          <a:bodyPr/>
          <a:lstStyle/>
          <a:p>
            <a:pPr eaLnBrk="1" hangingPunct="1"/>
            <a:r>
              <a:rPr lang="en-US" smtClean="0">
                <a:solidFill>
                  <a:srgbClr val="FF0000"/>
                </a:solidFill>
              </a:rPr>
              <a:t>Acknowledgement</a:t>
            </a:r>
          </a:p>
        </p:txBody>
      </p:sp>
      <p:sp>
        <p:nvSpPr>
          <p:cNvPr id="4099" name="Content Placeholder 2"/>
          <p:cNvSpPr>
            <a:spLocks noGrp="1"/>
          </p:cNvSpPr>
          <p:nvPr>
            <p:ph idx="1"/>
          </p:nvPr>
        </p:nvSpPr>
        <p:spPr/>
        <p:txBody>
          <a:bodyPr/>
          <a:lstStyle/>
          <a:p>
            <a:pPr eaLnBrk="1" hangingPunct="1"/>
            <a:r>
              <a:rPr lang="en-US" dirty="0" smtClean="0"/>
              <a:t>Centre for Advanced Computing Research and Education (CARE) that is </a:t>
            </a:r>
            <a:r>
              <a:rPr lang="en-US" smtClean="0"/>
              <a:t>sponsored by DIT</a:t>
            </a:r>
            <a:r>
              <a:rPr lang="en-US" dirty="0" smtClean="0"/>
              <a:t>, Government of India</a:t>
            </a:r>
          </a:p>
        </p:txBody>
      </p:sp>
      <p:sp>
        <p:nvSpPr>
          <p:cNvPr id="9220" name="Slide Number Placeholder 5"/>
          <p:cNvSpPr>
            <a:spLocks noGrp="1"/>
          </p:cNvSpPr>
          <p:nvPr>
            <p:ph type="sldNum" sz="quarter" idx="12"/>
          </p:nvPr>
        </p:nvSpPr>
        <p:spPr>
          <a:xfrm>
            <a:off x="990600" y="6245225"/>
            <a:ext cx="1524000" cy="476250"/>
          </a:xfrm>
        </p:spPr>
        <p:txBody>
          <a:bodyPr/>
          <a:lstStyle/>
          <a:p>
            <a:pPr algn="l">
              <a:defRPr/>
            </a:pPr>
            <a:fld id="{C8893639-2956-45B5-B057-C4912DE74FFC}" type="slidenum">
              <a:rPr lang="en-US">
                <a:latin typeface="Arial" pitchFamily="34" charset="0"/>
                <a:cs typeface="Arial" pitchFamily="34" charset="0"/>
              </a:rPr>
              <a:pPr algn="l">
                <a:defRPr/>
              </a:pPr>
              <a:t>2</a:t>
            </a:fld>
            <a:endParaRPr lang="en-US">
              <a:latin typeface="Arial" pitchFamily="34" charset="0"/>
              <a:cs typeface="Arial" pitchFamily="34" charset="0"/>
            </a:endParaRPr>
          </a:p>
        </p:txBody>
      </p:sp>
    </p:spTree>
    <p:extLst>
      <p:ext uri="{BB962C8B-B14F-4D97-AF65-F5344CB8AC3E}">
        <p14:creationId xmlns:p14="http://schemas.microsoft.com/office/powerpoint/2010/main" val="20952318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MIMOS - Malaysia</a:t>
            </a:r>
            <a:endParaRPr lang="en-US" dirty="0">
              <a:solidFill>
                <a:srgbClr val="FF0000"/>
              </a:solidFill>
            </a:endParaRPr>
          </a:p>
        </p:txBody>
      </p:sp>
      <p:sp>
        <p:nvSpPr>
          <p:cNvPr id="3" name="Content Placeholder 2"/>
          <p:cNvSpPr>
            <a:spLocks noGrp="1"/>
          </p:cNvSpPr>
          <p:nvPr>
            <p:ph idx="1"/>
          </p:nvPr>
        </p:nvSpPr>
        <p:spPr/>
        <p:txBody>
          <a:bodyPr/>
          <a:lstStyle/>
          <a:p>
            <a:r>
              <a:rPr lang="en-US" sz="2800" dirty="0">
                <a:latin typeface="Times New Roman" pitchFamily="18" charset="0"/>
                <a:cs typeface="Times New Roman" pitchFamily="18" charset="0"/>
              </a:rPr>
              <a:t>Description</a:t>
            </a:r>
          </a:p>
          <a:p>
            <a:pPr lvl="1"/>
            <a:r>
              <a:rPr lang="en-US" dirty="0">
                <a:latin typeface="Times New Roman" pitchFamily="18" charset="0"/>
                <a:cs typeface="Times New Roman" pitchFamily="18" charset="0"/>
              </a:rPr>
              <a:t>The </a:t>
            </a:r>
            <a:r>
              <a:rPr lang="en-US" dirty="0" err="1">
                <a:latin typeface="Times New Roman" pitchFamily="18" charset="0"/>
                <a:cs typeface="Times New Roman" pitchFamily="18" charset="0"/>
              </a:rPr>
              <a:t>gLite</a:t>
            </a:r>
            <a:r>
              <a:rPr lang="en-US" dirty="0">
                <a:latin typeface="Times New Roman" pitchFamily="18" charset="0"/>
                <a:cs typeface="Times New Roman" pitchFamily="18" charset="0"/>
              </a:rPr>
              <a:t> infrastructure of MIMOS possess high end servers which could be utilized for the execution of jobs realizing virtualization technique.</a:t>
            </a:r>
          </a:p>
        </p:txBody>
      </p:sp>
    </p:spTree>
    <p:extLst>
      <p:ext uri="{BB962C8B-B14F-4D97-AF65-F5344CB8AC3E}">
        <p14:creationId xmlns:p14="http://schemas.microsoft.com/office/powerpoint/2010/main" val="28585067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p:cNvSpPr txBox="1">
            <a:spLocks noGrp="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296201E6-E552-4991-8328-8E9975B16B2F}" type="slidenum">
              <a:rPr lang="en-US" sz="1200">
                <a:latin typeface="Arial Black" pitchFamily="34" charset="0"/>
              </a:rPr>
              <a:pPr algn="r" eaLnBrk="1" hangingPunct="1"/>
              <a:t>21</a:t>
            </a:fld>
            <a:endParaRPr lang="en-US" sz="1200">
              <a:latin typeface="Arial Black" pitchFamily="34" charset="0"/>
            </a:endParaRPr>
          </a:p>
        </p:txBody>
      </p:sp>
      <p:sp>
        <p:nvSpPr>
          <p:cNvPr id="38915" name="Rectangle 2"/>
          <p:cNvSpPr>
            <a:spLocks noGrp="1" noChangeArrowheads="1"/>
          </p:cNvSpPr>
          <p:nvPr>
            <p:ph type="title" idx="4294967295"/>
          </p:nvPr>
        </p:nvSpPr>
        <p:spPr>
          <a:xfrm>
            <a:off x="457200" y="-76200"/>
            <a:ext cx="8229600" cy="838200"/>
          </a:xfrm>
        </p:spPr>
        <p:txBody>
          <a:bodyPr>
            <a:normAutofit/>
          </a:bodyPr>
          <a:lstStyle/>
          <a:p>
            <a:pPr eaLnBrk="1" hangingPunct="1"/>
            <a:r>
              <a:rPr lang="en-US" sz="3200" b="1" i="1" dirty="0" smtClean="0">
                <a:solidFill>
                  <a:srgbClr val="FF0000"/>
                </a:solidFill>
                <a:latin typeface="Times New Roman" pitchFamily="18" charset="0"/>
                <a:cs typeface="Times New Roman" pitchFamily="18" charset="0"/>
              </a:rPr>
              <a:t>Virtual Machine Deployment – Phase I</a:t>
            </a:r>
            <a:r>
              <a:rPr lang="en-US" dirty="0" smtClean="0">
                <a:solidFill>
                  <a:srgbClr val="FF0000"/>
                </a:solidFill>
                <a:latin typeface="Times New Roman" pitchFamily="18" charset="0"/>
                <a:cs typeface="Times New Roman" pitchFamily="18" charset="0"/>
              </a:rPr>
              <a:t> </a:t>
            </a:r>
          </a:p>
        </p:txBody>
      </p:sp>
      <p:sp>
        <p:nvSpPr>
          <p:cNvPr id="38916" name="Rectangle 3"/>
          <p:cNvSpPr>
            <a:spLocks noGrp="1" noChangeArrowheads="1"/>
          </p:cNvSpPr>
          <p:nvPr>
            <p:ph type="body" idx="4294967295"/>
          </p:nvPr>
        </p:nvSpPr>
        <p:spPr>
          <a:xfrm>
            <a:off x="457200" y="762000"/>
            <a:ext cx="8229600" cy="5791200"/>
          </a:xfrm>
        </p:spPr>
        <p:txBody>
          <a:bodyPr>
            <a:noAutofit/>
          </a:bodyPr>
          <a:lstStyle/>
          <a:p>
            <a:pPr eaLnBrk="1" hangingPunct="1"/>
            <a:r>
              <a:rPr lang="en-US" sz="2800" dirty="0" smtClean="0">
                <a:latin typeface="Times New Roman" pitchFamily="18" charset="0"/>
                <a:cs typeface="Times New Roman" pitchFamily="18" charset="0"/>
              </a:rPr>
              <a:t>Objective</a:t>
            </a:r>
          </a:p>
          <a:p>
            <a:pPr lvl="1" eaLnBrk="1" hangingPunct="1"/>
            <a:r>
              <a:rPr lang="en-US" dirty="0" smtClean="0">
                <a:latin typeface="Times New Roman" pitchFamily="18" charset="0"/>
                <a:cs typeface="Times New Roman" pitchFamily="18" charset="0"/>
              </a:rPr>
              <a:t>To identify the physical server in which required number of worker nodes can be created as virtual machines</a:t>
            </a:r>
          </a:p>
          <a:p>
            <a:pPr lvl="1" eaLnBrk="1" hangingPunct="1"/>
            <a:r>
              <a:rPr lang="en-US" dirty="0" smtClean="0">
                <a:latin typeface="Times New Roman" pitchFamily="18" charset="0"/>
                <a:cs typeface="Times New Roman" pitchFamily="18" charset="0"/>
              </a:rPr>
              <a:t>To dynamically deploy and manage worker node in the form of virtual machines on EGEE </a:t>
            </a:r>
            <a:r>
              <a:rPr lang="en-US" dirty="0" err="1" smtClean="0">
                <a:latin typeface="Times New Roman" pitchFamily="18" charset="0"/>
                <a:cs typeface="Times New Roman" pitchFamily="18" charset="0"/>
              </a:rPr>
              <a:t>gLite</a:t>
            </a:r>
            <a:r>
              <a:rPr lang="en-US" dirty="0" smtClean="0">
                <a:latin typeface="Times New Roman" pitchFamily="18" charset="0"/>
                <a:cs typeface="Times New Roman" pitchFamily="18" charset="0"/>
              </a:rPr>
              <a:t> infrastructure.</a:t>
            </a:r>
          </a:p>
        </p:txBody>
      </p:sp>
    </p:spTree>
    <p:extLst>
      <p:ext uri="{BB962C8B-B14F-4D97-AF65-F5344CB8AC3E}">
        <p14:creationId xmlns:p14="http://schemas.microsoft.com/office/powerpoint/2010/main" val="153061183"/>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Slide Number Placeholder 4"/>
          <p:cNvSpPr txBox="1">
            <a:spLocks noGrp="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741C8B37-EE62-410C-9C6A-201238F7AC57}" type="slidenum">
              <a:rPr lang="en-US" sz="1200">
                <a:latin typeface="Arial Black" pitchFamily="34" charset="0"/>
              </a:rPr>
              <a:pPr algn="r" eaLnBrk="1" hangingPunct="1"/>
              <a:t>22</a:t>
            </a:fld>
            <a:endParaRPr lang="en-US" sz="1200">
              <a:latin typeface="Arial Black" pitchFamily="34" charset="0"/>
            </a:endParaRPr>
          </a:p>
        </p:txBody>
      </p:sp>
      <p:sp>
        <p:nvSpPr>
          <p:cNvPr id="37891" name="Rectangle 2"/>
          <p:cNvSpPr>
            <a:spLocks noGrp="1" noChangeArrowheads="1"/>
          </p:cNvSpPr>
          <p:nvPr>
            <p:ph type="title" idx="4294967295"/>
          </p:nvPr>
        </p:nvSpPr>
        <p:spPr>
          <a:xfrm>
            <a:off x="685800" y="88900"/>
            <a:ext cx="5943600" cy="381000"/>
          </a:xfrm>
          <a:noFill/>
        </p:spPr>
        <p:txBody>
          <a:bodyPr>
            <a:noAutofit/>
          </a:bodyPr>
          <a:lstStyle/>
          <a:p>
            <a:pPr eaLnBrk="1" hangingPunct="1"/>
            <a:r>
              <a:rPr lang="en-US" sz="2800" dirty="0" smtClean="0">
                <a:solidFill>
                  <a:srgbClr val="FF0000"/>
                </a:solidFill>
              </a:rPr>
              <a:t>Job flow in  </a:t>
            </a:r>
            <a:r>
              <a:rPr lang="en-US" sz="2800" dirty="0" err="1" smtClean="0">
                <a:solidFill>
                  <a:srgbClr val="FF0000"/>
                </a:solidFill>
              </a:rPr>
              <a:t>gLite</a:t>
            </a:r>
            <a:r>
              <a:rPr lang="en-US" sz="2800" dirty="0" smtClean="0">
                <a:solidFill>
                  <a:srgbClr val="FF0000"/>
                </a:solidFill>
              </a:rPr>
              <a:t> </a:t>
            </a:r>
            <a:r>
              <a:rPr lang="en-US" sz="2800" dirty="0" err="1" smtClean="0">
                <a:solidFill>
                  <a:srgbClr val="FF0000"/>
                </a:solidFill>
              </a:rPr>
              <a:t>infrastruture</a:t>
            </a:r>
            <a:endParaRPr lang="en-US" sz="2800" dirty="0" smtClean="0">
              <a:solidFill>
                <a:srgbClr val="FF0000"/>
              </a:solidFill>
            </a:endParaRPr>
          </a:p>
        </p:txBody>
      </p:sp>
      <p:pic>
        <p:nvPicPr>
          <p:cNvPr id="3789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7467600" y="990600"/>
            <a:ext cx="60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067300" y="2019300"/>
            <a:ext cx="990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634456" y="1937544"/>
            <a:ext cx="90328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Rectangle 6"/>
          <p:cNvSpPr>
            <a:spLocks noChangeArrowheads="1"/>
          </p:cNvSpPr>
          <p:nvPr/>
        </p:nvSpPr>
        <p:spPr bwMode="auto">
          <a:xfrm>
            <a:off x="7696200" y="533400"/>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t>WNs</a:t>
            </a:r>
          </a:p>
        </p:txBody>
      </p:sp>
      <p:sp>
        <p:nvSpPr>
          <p:cNvPr id="37896" name="Line 7"/>
          <p:cNvSpPr>
            <a:spLocks noChangeShapeType="1"/>
          </p:cNvSpPr>
          <p:nvPr/>
        </p:nvSpPr>
        <p:spPr bwMode="auto">
          <a:xfrm flipV="1">
            <a:off x="6324600" y="1676400"/>
            <a:ext cx="838200" cy="685800"/>
          </a:xfrm>
          <a:prstGeom prst="line">
            <a:avLst/>
          </a:prstGeom>
          <a:noFill/>
          <a:ln w="2857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897" name="Rectangle 8"/>
          <p:cNvSpPr>
            <a:spLocks noChangeArrowheads="1"/>
          </p:cNvSpPr>
          <p:nvPr/>
        </p:nvSpPr>
        <p:spPr bwMode="auto">
          <a:xfrm>
            <a:off x="2971800" y="1447800"/>
            <a:ext cx="74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t>WMS</a:t>
            </a:r>
          </a:p>
        </p:txBody>
      </p:sp>
      <p:pic>
        <p:nvPicPr>
          <p:cNvPr id="37898"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981200"/>
            <a:ext cx="90805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9" name="Rectangle 10"/>
          <p:cNvSpPr>
            <a:spLocks noChangeArrowheads="1"/>
          </p:cNvSpPr>
          <p:nvPr/>
        </p:nvSpPr>
        <p:spPr bwMode="auto">
          <a:xfrm>
            <a:off x="152400" y="1447800"/>
            <a:ext cx="213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a:t>UI</a:t>
            </a:r>
          </a:p>
        </p:txBody>
      </p:sp>
      <p:sp>
        <p:nvSpPr>
          <p:cNvPr id="88075" name="AutoShape 11"/>
          <p:cNvSpPr>
            <a:spLocks noChangeArrowheads="1"/>
          </p:cNvSpPr>
          <p:nvPr/>
        </p:nvSpPr>
        <p:spPr bwMode="auto">
          <a:xfrm>
            <a:off x="0" y="3505200"/>
            <a:ext cx="2590800" cy="457200"/>
          </a:xfrm>
          <a:prstGeom prst="wedgeRoundRectCallout">
            <a:avLst>
              <a:gd name="adj1" fmla="val 22486"/>
              <a:gd name="adj2" fmla="val -205903"/>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sz="1200"/>
              <a:t>User can submit a job to WMS by means of CLI</a:t>
            </a:r>
          </a:p>
        </p:txBody>
      </p:sp>
      <p:sp>
        <p:nvSpPr>
          <p:cNvPr id="37901" name="Rectangle 12"/>
          <p:cNvSpPr>
            <a:spLocks noChangeArrowheads="1"/>
          </p:cNvSpPr>
          <p:nvPr/>
        </p:nvSpPr>
        <p:spPr bwMode="auto">
          <a:xfrm>
            <a:off x="5715000" y="1600200"/>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t>CE</a:t>
            </a:r>
          </a:p>
        </p:txBody>
      </p:sp>
      <p:pic>
        <p:nvPicPr>
          <p:cNvPr id="37902"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7467600" y="1905000"/>
            <a:ext cx="60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3"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7467600" y="2819400"/>
            <a:ext cx="60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81" name="AutoShape 17"/>
          <p:cNvSpPr>
            <a:spLocks noChangeArrowheads="1"/>
          </p:cNvSpPr>
          <p:nvPr/>
        </p:nvSpPr>
        <p:spPr bwMode="auto">
          <a:xfrm>
            <a:off x="4267200" y="3886200"/>
            <a:ext cx="2971800" cy="685800"/>
          </a:xfrm>
          <a:prstGeom prst="wedgeRoundRectCallout">
            <a:avLst>
              <a:gd name="adj1" fmla="val -50963"/>
              <a:gd name="adj2" fmla="val -231944"/>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sz="1200"/>
              <a:t>WMS finds the suitable CE for the job execution and submits job</a:t>
            </a:r>
          </a:p>
        </p:txBody>
      </p:sp>
      <p:sp>
        <p:nvSpPr>
          <p:cNvPr id="37905" name="Line 18"/>
          <p:cNvSpPr>
            <a:spLocks noChangeShapeType="1"/>
          </p:cNvSpPr>
          <p:nvPr/>
        </p:nvSpPr>
        <p:spPr bwMode="auto">
          <a:xfrm flipV="1">
            <a:off x="6324600" y="2514600"/>
            <a:ext cx="838200" cy="0"/>
          </a:xfrm>
          <a:prstGeom prst="line">
            <a:avLst/>
          </a:prstGeom>
          <a:noFill/>
          <a:ln w="2857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6" name="Line 19"/>
          <p:cNvSpPr>
            <a:spLocks noChangeShapeType="1"/>
          </p:cNvSpPr>
          <p:nvPr/>
        </p:nvSpPr>
        <p:spPr bwMode="auto">
          <a:xfrm>
            <a:off x="6324600" y="2667000"/>
            <a:ext cx="838200" cy="533400"/>
          </a:xfrm>
          <a:prstGeom prst="line">
            <a:avLst/>
          </a:prstGeom>
          <a:noFill/>
          <a:ln w="2857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07" name="AutoShape 20"/>
          <p:cNvSpPr>
            <a:spLocks noChangeArrowheads="1"/>
          </p:cNvSpPr>
          <p:nvPr/>
        </p:nvSpPr>
        <p:spPr bwMode="auto">
          <a:xfrm>
            <a:off x="1676400" y="2514600"/>
            <a:ext cx="609600" cy="228600"/>
          </a:xfrm>
          <a:prstGeom prst="leftRightArrow">
            <a:avLst>
              <a:gd name="adj1" fmla="val 50000"/>
              <a:gd name="adj2" fmla="val 53333"/>
            </a:avLst>
          </a:prstGeom>
          <a:solidFill>
            <a:schemeClr val="accent1"/>
          </a:solidFill>
          <a:ln w="9525">
            <a:solidFill>
              <a:schemeClr val="tx1"/>
            </a:solidFill>
            <a:miter lim="800000"/>
            <a:headEnd/>
            <a:tailEnd/>
          </a:ln>
        </p:spPr>
        <p:txBody>
          <a:bodyPr wrap="none" anchor="ctr"/>
          <a:lstStyle/>
          <a:p>
            <a:endParaRPr lang="en-US"/>
          </a:p>
        </p:txBody>
      </p:sp>
      <p:sp>
        <p:nvSpPr>
          <p:cNvPr id="88085" name="AutoShape 21"/>
          <p:cNvSpPr>
            <a:spLocks noChangeArrowheads="1"/>
          </p:cNvSpPr>
          <p:nvPr/>
        </p:nvSpPr>
        <p:spPr bwMode="auto">
          <a:xfrm>
            <a:off x="6781800" y="4191000"/>
            <a:ext cx="2057400" cy="609600"/>
          </a:xfrm>
          <a:prstGeom prst="wedgeRoundRectCallout">
            <a:avLst>
              <a:gd name="adj1" fmla="val -68056"/>
              <a:gd name="adj2" fmla="val -266148"/>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sz="1200"/>
              <a:t>Submits job to Worker node for its execution</a:t>
            </a:r>
          </a:p>
        </p:txBody>
      </p:sp>
      <p:sp>
        <p:nvSpPr>
          <p:cNvPr id="37909" name="AutoShape 22"/>
          <p:cNvSpPr>
            <a:spLocks noChangeArrowheads="1"/>
          </p:cNvSpPr>
          <p:nvPr/>
        </p:nvSpPr>
        <p:spPr bwMode="auto">
          <a:xfrm>
            <a:off x="3962400" y="2286000"/>
            <a:ext cx="609600" cy="228600"/>
          </a:xfrm>
          <a:prstGeom prst="leftRightArrow">
            <a:avLst>
              <a:gd name="adj1" fmla="val 50000"/>
              <a:gd name="adj2" fmla="val 53333"/>
            </a:avLst>
          </a:prstGeom>
          <a:solidFill>
            <a:schemeClr val="accent1"/>
          </a:solidFill>
          <a:ln w="9525">
            <a:solidFill>
              <a:schemeClr val="tx1"/>
            </a:solidFill>
            <a:miter lim="800000"/>
            <a:headEnd/>
            <a:tailEnd/>
          </a:ln>
        </p:spPr>
        <p:txBody>
          <a:bodyPr wrap="none" anchor="ctr"/>
          <a:lstStyle/>
          <a:p>
            <a:endParaRPr lang="en-US"/>
          </a:p>
        </p:txBody>
      </p:sp>
      <p:pic>
        <p:nvPicPr>
          <p:cNvPr id="37910" name="Picture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2627313" y="3697287"/>
            <a:ext cx="979488"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1" name="Rectangle 25"/>
          <p:cNvSpPr>
            <a:spLocks noChangeArrowheads="1"/>
          </p:cNvSpPr>
          <p:nvPr/>
        </p:nvSpPr>
        <p:spPr bwMode="auto">
          <a:xfrm>
            <a:off x="2743200" y="4876800"/>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t>BDII</a:t>
            </a:r>
          </a:p>
        </p:txBody>
      </p:sp>
      <p:sp>
        <p:nvSpPr>
          <p:cNvPr id="88090" name="AutoShape 26"/>
          <p:cNvSpPr>
            <a:spLocks noChangeArrowheads="1"/>
          </p:cNvSpPr>
          <p:nvPr/>
        </p:nvSpPr>
        <p:spPr bwMode="auto">
          <a:xfrm>
            <a:off x="3886200" y="4724400"/>
            <a:ext cx="3048000" cy="685800"/>
          </a:xfrm>
          <a:prstGeom prst="wedgeRoundRectCallout">
            <a:avLst>
              <a:gd name="adj1" fmla="val -68699"/>
              <a:gd name="adj2" fmla="val -260417"/>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sz="1200"/>
              <a:t>BDII updates the information about various CEs to WMS at regular intervals</a:t>
            </a:r>
          </a:p>
        </p:txBody>
      </p:sp>
      <p:sp>
        <p:nvSpPr>
          <p:cNvPr id="37913" name="AutoShape 27"/>
          <p:cNvSpPr>
            <a:spLocks noChangeArrowheads="1"/>
          </p:cNvSpPr>
          <p:nvPr/>
        </p:nvSpPr>
        <p:spPr bwMode="auto">
          <a:xfrm>
            <a:off x="2971800" y="2971800"/>
            <a:ext cx="304800" cy="685800"/>
          </a:xfrm>
          <a:prstGeom prst="upDownArrow">
            <a:avLst>
              <a:gd name="adj1" fmla="val 50000"/>
              <a:gd name="adj2" fmla="val 45000"/>
            </a:avLst>
          </a:prstGeom>
          <a:solidFill>
            <a:schemeClr val="accent1"/>
          </a:solidFill>
          <a:ln w="9525">
            <a:solidFill>
              <a:schemeClr val="tx1"/>
            </a:solidFill>
            <a:miter lim="800000"/>
            <a:headEnd/>
            <a:tailEnd/>
          </a:ln>
        </p:spPr>
        <p:txBody>
          <a:bodyPr wrap="none" anchor="ctr"/>
          <a:lstStyle/>
          <a:p>
            <a:endParaRPr lang="en-US"/>
          </a:p>
        </p:txBody>
      </p:sp>
      <p:sp>
        <p:nvSpPr>
          <p:cNvPr id="88092" name="AutoShape 28"/>
          <p:cNvSpPr>
            <a:spLocks noChangeArrowheads="1"/>
          </p:cNvSpPr>
          <p:nvPr/>
        </p:nvSpPr>
        <p:spPr bwMode="auto">
          <a:xfrm>
            <a:off x="3962400" y="1066800"/>
            <a:ext cx="2895600" cy="533400"/>
          </a:xfrm>
          <a:prstGeom prst="wedgeRoundRectCallout">
            <a:avLst>
              <a:gd name="adj1" fmla="val -41394"/>
              <a:gd name="adj2" fmla="val 172620"/>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sz="1200"/>
              <a:t>After the completion of job, CE sends the result back to WMS</a:t>
            </a:r>
          </a:p>
        </p:txBody>
      </p:sp>
      <p:sp>
        <p:nvSpPr>
          <p:cNvPr id="88093" name="AutoShape 29"/>
          <p:cNvSpPr>
            <a:spLocks noChangeArrowheads="1"/>
          </p:cNvSpPr>
          <p:nvPr/>
        </p:nvSpPr>
        <p:spPr bwMode="auto">
          <a:xfrm>
            <a:off x="1219200" y="685800"/>
            <a:ext cx="2438400" cy="685800"/>
          </a:xfrm>
          <a:prstGeom prst="wedgeRoundRectCallout">
            <a:avLst>
              <a:gd name="adj1" fmla="val -26301"/>
              <a:gd name="adj2" fmla="val 205324"/>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sz="1200"/>
              <a:t>UI can query the status of job and if job is finished, it can download the results</a:t>
            </a:r>
          </a:p>
        </p:txBody>
      </p:sp>
      <p:sp>
        <p:nvSpPr>
          <p:cNvPr id="37916" name="Rectangle 30"/>
          <p:cNvSpPr>
            <a:spLocks noChangeArrowheads="1"/>
          </p:cNvSpPr>
          <p:nvPr/>
        </p:nvSpPr>
        <p:spPr bwMode="auto">
          <a:xfrm>
            <a:off x="2057400" y="5410200"/>
            <a:ext cx="51054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400" b="1"/>
              <a:t>UI        -    User Interface</a:t>
            </a:r>
          </a:p>
          <a:p>
            <a:r>
              <a:rPr lang="en-US" sz="1400" b="1"/>
              <a:t>WMS   -    Workload Management System</a:t>
            </a:r>
          </a:p>
          <a:p>
            <a:r>
              <a:rPr lang="en-US" sz="1400" b="1"/>
              <a:t>BDII     -    Berkley Database Information Index</a:t>
            </a:r>
          </a:p>
          <a:p>
            <a:r>
              <a:rPr lang="en-US" sz="1400" b="1"/>
              <a:t>CE       -    Computing Element</a:t>
            </a:r>
          </a:p>
          <a:p>
            <a:r>
              <a:rPr lang="en-US" sz="1400" b="1"/>
              <a:t>WN      -    Worker Node</a:t>
            </a:r>
          </a:p>
        </p:txBody>
      </p:sp>
    </p:spTree>
    <p:extLst>
      <p:ext uri="{BB962C8B-B14F-4D97-AF65-F5344CB8AC3E}">
        <p14:creationId xmlns:p14="http://schemas.microsoft.com/office/powerpoint/2010/main" val="2816164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8075"/>
                                        </p:tgtEl>
                                        <p:attrNameLst>
                                          <p:attrName>style.visibility</p:attrName>
                                        </p:attrNameLst>
                                      </p:cBhvr>
                                      <p:to>
                                        <p:strVal val="visible"/>
                                      </p:to>
                                    </p:set>
                                    <p:animEffect transition="in" filter="blinds(horizontal)">
                                      <p:cBhvr>
                                        <p:cTn id="7" dur="2000"/>
                                        <p:tgtEl>
                                          <p:spTgt spid="880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1" nodeType="clickEffect">
                                  <p:stCondLst>
                                    <p:cond delay="0"/>
                                  </p:stCondLst>
                                  <p:childTnLst>
                                    <p:animEffect transition="out" filter="blinds(horizontal)">
                                      <p:cBhvr>
                                        <p:cTn id="11" dur="2000"/>
                                        <p:tgtEl>
                                          <p:spTgt spid="88075"/>
                                        </p:tgtEl>
                                      </p:cBhvr>
                                    </p:animEffect>
                                    <p:set>
                                      <p:cBhvr>
                                        <p:cTn id="12" dur="1" fill="hold">
                                          <p:stCondLst>
                                            <p:cond delay="1999"/>
                                          </p:stCondLst>
                                        </p:cTn>
                                        <p:tgtEl>
                                          <p:spTgt spid="88075"/>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8090"/>
                                        </p:tgtEl>
                                        <p:attrNameLst>
                                          <p:attrName>style.visibility</p:attrName>
                                        </p:attrNameLst>
                                      </p:cBhvr>
                                      <p:to>
                                        <p:strVal val="visible"/>
                                      </p:to>
                                    </p:set>
                                    <p:animEffect transition="in" filter="blinds(horizontal)">
                                      <p:cBhvr>
                                        <p:cTn id="17" dur="2000"/>
                                        <p:tgtEl>
                                          <p:spTgt spid="880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xit" presetSubtype="10" fill="hold" grpId="1" nodeType="clickEffect">
                                  <p:stCondLst>
                                    <p:cond delay="0"/>
                                  </p:stCondLst>
                                  <p:childTnLst>
                                    <p:animEffect transition="out" filter="blinds(horizontal)">
                                      <p:cBhvr>
                                        <p:cTn id="21" dur="2000"/>
                                        <p:tgtEl>
                                          <p:spTgt spid="88090"/>
                                        </p:tgtEl>
                                      </p:cBhvr>
                                    </p:animEffect>
                                    <p:set>
                                      <p:cBhvr>
                                        <p:cTn id="22" dur="1" fill="hold">
                                          <p:stCondLst>
                                            <p:cond delay="1999"/>
                                          </p:stCondLst>
                                        </p:cTn>
                                        <p:tgtEl>
                                          <p:spTgt spid="88090"/>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8081"/>
                                        </p:tgtEl>
                                        <p:attrNameLst>
                                          <p:attrName>style.visibility</p:attrName>
                                        </p:attrNameLst>
                                      </p:cBhvr>
                                      <p:to>
                                        <p:strVal val="visible"/>
                                      </p:to>
                                    </p:set>
                                    <p:animEffect transition="in" filter="blinds(horizontal)">
                                      <p:cBhvr>
                                        <p:cTn id="27" dur="2000"/>
                                        <p:tgtEl>
                                          <p:spTgt spid="8808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grpId="1" nodeType="clickEffect">
                                  <p:stCondLst>
                                    <p:cond delay="0"/>
                                  </p:stCondLst>
                                  <p:childTnLst>
                                    <p:animEffect transition="out" filter="blinds(horizontal)">
                                      <p:cBhvr>
                                        <p:cTn id="31" dur="2000"/>
                                        <p:tgtEl>
                                          <p:spTgt spid="88081"/>
                                        </p:tgtEl>
                                      </p:cBhvr>
                                    </p:animEffect>
                                    <p:set>
                                      <p:cBhvr>
                                        <p:cTn id="32" dur="1" fill="hold">
                                          <p:stCondLst>
                                            <p:cond delay="1999"/>
                                          </p:stCondLst>
                                        </p:cTn>
                                        <p:tgtEl>
                                          <p:spTgt spid="88081"/>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8085"/>
                                        </p:tgtEl>
                                        <p:attrNameLst>
                                          <p:attrName>style.visibility</p:attrName>
                                        </p:attrNameLst>
                                      </p:cBhvr>
                                      <p:to>
                                        <p:strVal val="visible"/>
                                      </p:to>
                                    </p:set>
                                    <p:animEffect transition="in" filter="blinds(horizontal)">
                                      <p:cBhvr>
                                        <p:cTn id="37" dur="2000"/>
                                        <p:tgtEl>
                                          <p:spTgt spid="8808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xit" presetSubtype="10" fill="hold" grpId="1" nodeType="clickEffect">
                                  <p:stCondLst>
                                    <p:cond delay="0"/>
                                  </p:stCondLst>
                                  <p:childTnLst>
                                    <p:animEffect transition="out" filter="blinds(horizontal)">
                                      <p:cBhvr>
                                        <p:cTn id="41" dur="2000"/>
                                        <p:tgtEl>
                                          <p:spTgt spid="88085"/>
                                        </p:tgtEl>
                                      </p:cBhvr>
                                    </p:animEffect>
                                    <p:set>
                                      <p:cBhvr>
                                        <p:cTn id="42" dur="1" fill="hold">
                                          <p:stCondLst>
                                            <p:cond delay="1999"/>
                                          </p:stCondLst>
                                        </p:cTn>
                                        <p:tgtEl>
                                          <p:spTgt spid="88085"/>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88092"/>
                                        </p:tgtEl>
                                        <p:attrNameLst>
                                          <p:attrName>style.visibility</p:attrName>
                                        </p:attrNameLst>
                                      </p:cBhvr>
                                      <p:to>
                                        <p:strVal val="visible"/>
                                      </p:to>
                                    </p:set>
                                    <p:animEffect transition="in" filter="blinds(horizontal)">
                                      <p:cBhvr>
                                        <p:cTn id="47" dur="2000"/>
                                        <p:tgtEl>
                                          <p:spTgt spid="8809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xit" presetSubtype="10" fill="hold" grpId="1" nodeType="clickEffect">
                                  <p:stCondLst>
                                    <p:cond delay="0"/>
                                  </p:stCondLst>
                                  <p:childTnLst>
                                    <p:animEffect transition="out" filter="blinds(horizontal)">
                                      <p:cBhvr>
                                        <p:cTn id="51" dur="2000"/>
                                        <p:tgtEl>
                                          <p:spTgt spid="88092"/>
                                        </p:tgtEl>
                                      </p:cBhvr>
                                    </p:animEffect>
                                    <p:set>
                                      <p:cBhvr>
                                        <p:cTn id="52" dur="1" fill="hold">
                                          <p:stCondLst>
                                            <p:cond delay="1999"/>
                                          </p:stCondLst>
                                        </p:cTn>
                                        <p:tgtEl>
                                          <p:spTgt spid="88092"/>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8093"/>
                                        </p:tgtEl>
                                        <p:attrNameLst>
                                          <p:attrName>style.visibility</p:attrName>
                                        </p:attrNameLst>
                                      </p:cBhvr>
                                      <p:to>
                                        <p:strVal val="visible"/>
                                      </p:to>
                                    </p:set>
                                    <p:animEffect transition="in" filter="blinds(horizontal)">
                                      <p:cBhvr>
                                        <p:cTn id="57" dur="2000"/>
                                        <p:tgtEl>
                                          <p:spTgt spid="8809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xit" presetSubtype="10" fill="hold" grpId="1" nodeType="clickEffect">
                                  <p:stCondLst>
                                    <p:cond delay="0"/>
                                  </p:stCondLst>
                                  <p:childTnLst>
                                    <p:animEffect transition="out" filter="blinds(horizontal)">
                                      <p:cBhvr>
                                        <p:cTn id="61" dur="2000"/>
                                        <p:tgtEl>
                                          <p:spTgt spid="88093"/>
                                        </p:tgtEl>
                                      </p:cBhvr>
                                    </p:animEffect>
                                    <p:set>
                                      <p:cBhvr>
                                        <p:cTn id="62" dur="1" fill="hold">
                                          <p:stCondLst>
                                            <p:cond delay="1999"/>
                                          </p:stCondLst>
                                        </p:cTn>
                                        <p:tgtEl>
                                          <p:spTgt spid="880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5" grpId="0" animBg="1"/>
      <p:bldP spid="88075" grpId="1" animBg="1"/>
      <p:bldP spid="88081" grpId="0" animBg="1"/>
      <p:bldP spid="88081" grpId="1" animBg="1"/>
      <p:bldP spid="88085" grpId="0" animBg="1"/>
      <p:bldP spid="88085" grpId="1" animBg="1"/>
      <p:bldP spid="88090" grpId="0" animBg="1"/>
      <p:bldP spid="88090" grpId="1" animBg="1"/>
      <p:bldP spid="88092" grpId="0" animBg="1"/>
      <p:bldP spid="88092" grpId="1" animBg="1"/>
      <p:bldP spid="88093" grpId="0" animBg="1"/>
      <p:bldP spid="88093" grpId="1"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Slide Number Placeholder 4"/>
          <p:cNvSpPr txBox="1">
            <a:spLocks noGrp="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58247AA8-C689-4D61-AAEE-71D796123DCF}" type="slidenum">
              <a:rPr lang="en-US" sz="1200">
                <a:latin typeface="Arial Black" pitchFamily="34" charset="0"/>
              </a:rPr>
              <a:pPr algn="r" eaLnBrk="1" hangingPunct="1"/>
              <a:t>23</a:t>
            </a:fld>
            <a:endParaRPr lang="en-US" sz="1200">
              <a:latin typeface="Arial Black" pitchFamily="34" charset="0"/>
            </a:endParaRPr>
          </a:p>
        </p:txBody>
      </p:sp>
      <p:sp>
        <p:nvSpPr>
          <p:cNvPr id="39939" name="Rectangle 88"/>
          <p:cNvSpPr>
            <a:spLocks noChangeArrowheads="1"/>
          </p:cNvSpPr>
          <p:nvPr/>
        </p:nvSpPr>
        <p:spPr bwMode="auto">
          <a:xfrm>
            <a:off x="7239000" y="4724400"/>
            <a:ext cx="12954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40" name="Rectangle 85"/>
          <p:cNvSpPr>
            <a:spLocks noChangeArrowheads="1"/>
          </p:cNvSpPr>
          <p:nvPr/>
        </p:nvSpPr>
        <p:spPr bwMode="auto">
          <a:xfrm>
            <a:off x="5486400" y="4800600"/>
            <a:ext cx="12954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9941" name="Rectangle 73"/>
          <p:cNvSpPr>
            <a:spLocks noChangeArrowheads="1"/>
          </p:cNvSpPr>
          <p:nvPr/>
        </p:nvSpPr>
        <p:spPr bwMode="auto">
          <a:xfrm>
            <a:off x="3352800" y="4800600"/>
            <a:ext cx="12954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7078" name="Oval 38"/>
          <p:cNvSpPr>
            <a:spLocks noChangeArrowheads="1"/>
          </p:cNvSpPr>
          <p:nvPr/>
        </p:nvSpPr>
        <p:spPr bwMode="auto">
          <a:xfrm>
            <a:off x="3733800" y="3733800"/>
            <a:ext cx="5410200" cy="990600"/>
          </a:xfrm>
          <a:prstGeom prst="ellipse">
            <a:avLst/>
          </a:prstGeom>
          <a:solidFill>
            <a:schemeClr val="bg1"/>
          </a:solidFill>
          <a:ln w="9525">
            <a:solidFill>
              <a:schemeClr val="tx1"/>
            </a:solidFill>
            <a:round/>
            <a:headEnd/>
            <a:tailEnd/>
          </a:ln>
        </p:spPr>
        <p:txBody>
          <a:bodyPr wrap="none" anchor="ctr"/>
          <a:lstStyle/>
          <a:p>
            <a:endParaRPr lang="en-US"/>
          </a:p>
        </p:txBody>
      </p:sp>
      <p:sp>
        <p:nvSpPr>
          <p:cNvPr id="39943" name="Rectangle 2"/>
          <p:cNvSpPr>
            <a:spLocks noGrp="1" noChangeArrowheads="1"/>
          </p:cNvSpPr>
          <p:nvPr>
            <p:ph type="title" idx="4294967295"/>
          </p:nvPr>
        </p:nvSpPr>
        <p:spPr>
          <a:xfrm>
            <a:off x="609600" y="76200"/>
            <a:ext cx="7924800" cy="381000"/>
          </a:xfrm>
        </p:spPr>
        <p:txBody>
          <a:bodyPr>
            <a:noAutofit/>
          </a:bodyPr>
          <a:lstStyle/>
          <a:p>
            <a:pPr eaLnBrk="1" hangingPunct="1"/>
            <a:r>
              <a:rPr lang="en-US" sz="3200" b="1" dirty="0" smtClean="0">
                <a:solidFill>
                  <a:srgbClr val="FF0000"/>
                </a:solidFill>
              </a:rPr>
              <a:t>Job flow - Virtual machine deployment</a:t>
            </a:r>
            <a:r>
              <a:rPr lang="en-US" sz="2800" dirty="0" smtClean="0">
                <a:solidFill>
                  <a:srgbClr val="FF0000"/>
                </a:solidFill>
              </a:rPr>
              <a:t> </a:t>
            </a:r>
          </a:p>
        </p:txBody>
      </p:sp>
      <p:pic>
        <p:nvPicPr>
          <p:cNvPr id="3994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8001000" y="990600"/>
            <a:ext cx="60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303838" y="2087562"/>
            <a:ext cx="10668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878931" y="2150269"/>
            <a:ext cx="1036638"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7" name="Rectangle 6"/>
          <p:cNvSpPr>
            <a:spLocks noChangeArrowheads="1"/>
          </p:cNvSpPr>
          <p:nvPr/>
        </p:nvSpPr>
        <p:spPr bwMode="auto">
          <a:xfrm>
            <a:off x="7696200" y="533400"/>
            <a:ext cx="69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t>WNs</a:t>
            </a:r>
          </a:p>
        </p:txBody>
      </p:sp>
      <p:sp>
        <p:nvSpPr>
          <p:cNvPr id="39948" name="Line 7"/>
          <p:cNvSpPr>
            <a:spLocks noChangeShapeType="1"/>
          </p:cNvSpPr>
          <p:nvPr/>
        </p:nvSpPr>
        <p:spPr bwMode="auto">
          <a:xfrm flipV="1">
            <a:off x="6477000" y="1676400"/>
            <a:ext cx="1219200" cy="685800"/>
          </a:xfrm>
          <a:prstGeom prst="line">
            <a:avLst/>
          </a:prstGeom>
          <a:noFill/>
          <a:ln w="2857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949" name="Rectangle 8"/>
          <p:cNvSpPr>
            <a:spLocks noChangeArrowheads="1"/>
          </p:cNvSpPr>
          <p:nvPr/>
        </p:nvSpPr>
        <p:spPr bwMode="auto">
          <a:xfrm>
            <a:off x="2971800" y="1447800"/>
            <a:ext cx="742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t>WMS</a:t>
            </a:r>
          </a:p>
        </p:txBody>
      </p:sp>
      <p:pic>
        <p:nvPicPr>
          <p:cNvPr id="3995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2057400"/>
            <a:ext cx="9112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1" name="Rectangle 10"/>
          <p:cNvSpPr>
            <a:spLocks noChangeArrowheads="1"/>
          </p:cNvSpPr>
          <p:nvPr/>
        </p:nvSpPr>
        <p:spPr bwMode="auto">
          <a:xfrm>
            <a:off x="228600" y="1371600"/>
            <a:ext cx="213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a:t>User Interface</a:t>
            </a:r>
          </a:p>
        </p:txBody>
      </p:sp>
      <p:sp>
        <p:nvSpPr>
          <p:cNvPr id="39952" name="Rectangle 12"/>
          <p:cNvSpPr>
            <a:spLocks noChangeArrowheads="1"/>
          </p:cNvSpPr>
          <p:nvPr/>
        </p:nvSpPr>
        <p:spPr bwMode="auto">
          <a:xfrm>
            <a:off x="5638800" y="1600200"/>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a:t>CE</a:t>
            </a:r>
          </a:p>
        </p:txBody>
      </p:sp>
      <p:pic>
        <p:nvPicPr>
          <p:cNvPr id="39953"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8001000" y="1905000"/>
            <a:ext cx="60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4"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8001000" y="2819400"/>
            <a:ext cx="60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5" name="Line 18"/>
          <p:cNvSpPr>
            <a:spLocks noChangeShapeType="1"/>
          </p:cNvSpPr>
          <p:nvPr/>
        </p:nvSpPr>
        <p:spPr bwMode="auto">
          <a:xfrm flipV="1">
            <a:off x="6400800" y="2590800"/>
            <a:ext cx="1371600" cy="0"/>
          </a:xfrm>
          <a:prstGeom prst="line">
            <a:avLst/>
          </a:prstGeom>
          <a:noFill/>
          <a:ln w="2857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956" name="Line 19"/>
          <p:cNvSpPr>
            <a:spLocks noChangeShapeType="1"/>
          </p:cNvSpPr>
          <p:nvPr/>
        </p:nvSpPr>
        <p:spPr bwMode="auto">
          <a:xfrm>
            <a:off x="6400800" y="2743200"/>
            <a:ext cx="1219200" cy="533400"/>
          </a:xfrm>
          <a:prstGeom prst="line">
            <a:avLst/>
          </a:prstGeom>
          <a:noFill/>
          <a:ln w="2857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957" name="AutoShape 20"/>
          <p:cNvSpPr>
            <a:spLocks noChangeArrowheads="1"/>
          </p:cNvSpPr>
          <p:nvPr/>
        </p:nvSpPr>
        <p:spPr bwMode="auto">
          <a:xfrm>
            <a:off x="2057400" y="2362200"/>
            <a:ext cx="609600" cy="228600"/>
          </a:xfrm>
          <a:prstGeom prst="leftRightArrow">
            <a:avLst>
              <a:gd name="adj1" fmla="val 50000"/>
              <a:gd name="adj2" fmla="val 53333"/>
            </a:avLst>
          </a:prstGeom>
          <a:solidFill>
            <a:schemeClr val="accent1"/>
          </a:solidFill>
          <a:ln w="9525">
            <a:solidFill>
              <a:schemeClr val="tx1"/>
            </a:solidFill>
            <a:miter lim="800000"/>
            <a:headEnd/>
            <a:tailEnd/>
          </a:ln>
        </p:spPr>
        <p:txBody>
          <a:bodyPr wrap="none" anchor="ctr"/>
          <a:lstStyle/>
          <a:p>
            <a:endParaRPr lang="en-US"/>
          </a:p>
        </p:txBody>
      </p:sp>
      <p:sp>
        <p:nvSpPr>
          <p:cNvPr id="39958" name="AutoShape 22"/>
          <p:cNvSpPr>
            <a:spLocks noChangeArrowheads="1"/>
          </p:cNvSpPr>
          <p:nvPr/>
        </p:nvSpPr>
        <p:spPr bwMode="auto">
          <a:xfrm>
            <a:off x="4343400" y="2438400"/>
            <a:ext cx="609600" cy="228600"/>
          </a:xfrm>
          <a:prstGeom prst="leftRightArrow">
            <a:avLst>
              <a:gd name="adj1" fmla="val 50000"/>
              <a:gd name="adj2" fmla="val 53333"/>
            </a:avLst>
          </a:prstGeom>
          <a:solidFill>
            <a:schemeClr val="accent1"/>
          </a:solidFill>
          <a:ln w="9525">
            <a:solidFill>
              <a:schemeClr val="tx1"/>
            </a:solidFill>
            <a:miter lim="800000"/>
            <a:headEnd/>
            <a:tailEnd/>
          </a:ln>
        </p:spPr>
        <p:txBody>
          <a:bodyPr wrap="none" anchor="ctr"/>
          <a:lstStyle/>
          <a:p>
            <a:endParaRPr lang="en-US"/>
          </a:p>
        </p:txBody>
      </p:sp>
      <p:sp>
        <p:nvSpPr>
          <p:cNvPr id="39959" name="Rectangle 26"/>
          <p:cNvSpPr>
            <a:spLocks noChangeArrowheads="1"/>
          </p:cNvSpPr>
          <p:nvPr/>
        </p:nvSpPr>
        <p:spPr bwMode="auto">
          <a:xfrm>
            <a:off x="4800600" y="5943600"/>
            <a:ext cx="213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Physical servers</a:t>
            </a:r>
          </a:p>
        </p:txBody>
      </p:sp>
      <p:pic>
        <p:nvPicPr>
          <p:cNvPr id="87073" name="Picture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4171950" y="4591050"/>
            <a:ext cx="6858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76" name="Picture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8047831" y="4601369"/>
            <a:ext cx="668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79" name="Line 39"/>
          <p:cNvSpPr>
            <a:spLocks noChangeShapeType="1"/>
          </p:cNvSpPr>
          <p:nvPr/>
        </p:nvSpPr>
        <p:spPr bwMode="auto">
          <a:xfrm>
            <a:off x="6248400" y="3124200"/>
            <a:ext cx="381000" cy="533400"/>
          </a:xfrm>
          <a:prstGeom prst="line">
            <a:avLst/>
          </a:prstGeom>
          <a:noFill/>
          <a:ln w="28575">
            <a:solidFill>
              <a:schemeClr val="tx2"/>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9963" name="Line 41"/>
          <p:cNvSpPr>
            <a:spLocks noChangeShapeType="1"/>
          </p:cNvSpPr>
          <p:nvPr/>
        </p:nvSpPr>
        <p:spPr bwMode="auto">
          <a:xfrm>
            <a:off x="5715000" y="3200400"/>
            <a:ext cx="228600" cy="160020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9964" name="Line 42"/>
          <p:cNvSpPr>
            <a:spLocks noChangeShapeType="1"/>
          </p:cNvSpPr>
          <p:nvPr/>
        </p:nvSpPr>
        <p:spPr bwMode="auto">
          <a:xfrm>
            <a:off x="5791200" y="3200400"/>
            <a:ext cx="2057400" cy="152400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39965" name="Line 43"/>
          <p:cNvSpPr>
            <a:spLocks noChangeShapeType="1"/>
          </p:cNvSpPr>
          <p:nvPr/>
        </p:nvSpPr>
        <p:spPr bwMode="auto">
          <a:xfrm flipH="1">
            <a:off x="3962400" y="3200400"/>
            <a:ext cx="1676400" cy="1524000"/>
          </a:xfrm>
          <a:prstGeom prst="line">
            <a:avLst/>
          </a:prstGeom>
          <a:noFill/>
          <a:ln w="9525">
            <a:solidFill>
              <a:schemeClr val="tx1"/>
            </a:solidFill>
            <a:prstDash val="dashDot"/>
            <a:round/>
            <a:headEnd/>
            <a:tailEnd/>
          </a:ln>
          <a:extLst>
            <a:ext uri="{909E8E84-426E-40DD-AFC4-6F175D3DCCD1}">
              <a14:hiddenFill xmlns:a14="http://schemas.microsoft.com/office/drawing/2010/main">
                <a:noFill/>
              </a14:hiddenFill>
            </a:ext>
          </a:extLst>
        </p:spPr>
        <p:txBody>
          <a:bodyPr/>
          <a:lstStyle/>
          <a:p>
            <a:endParaRPr lang="en-US"/>
          </a:p>
        </p:txBody>
      </p:sp>
      <p:sp>
        <p:nvSpPr>
          <p:cNvPr id="87089" name="Rectangle 49"/>
          <p:cNvSpPr>
            <a:spLocks noChangeArrowheads="1"/>
          </p:cNvSpPr>
          <p:nvPr/>
        </p:nvSpPr>
        <p:spPr bwMode="auto">
          <a:xfrm>
            <a:off x="5029200" y="4114800"/>
            <a:ext cx="2317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Virtual Worker nodes</a:t>
            </a:r>
          </a:p>
        </p:txBody>
      </p:sp>
      <p:sp>
        <p:nvSpPr>
          <p:cNvPr id="87096" name="Rectangle 56"/>
          <p:cNvSpPr>
            <a:spLocks noChangeArrowheads="1"/>
          </p:cNvSpPr>
          <p:nvPr/>
        </p:nvSpPr>
        <p:spPr bwMode="auto">
          <a:xfrm>
            <a:off x="4724400" y="1295400"/>
            <a:ext cx="8382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t>Job3</a:t>
            </a:r>
          </a:p>
        </p:txBody>
      </p:sp>
      <p:sp>
        <p:nvSpPr>
          <p:cNvPr id="87097" name="Rectangle 57"/>
          <p:cNvSpPr>
            <a:spLocks noChangeArrowheads="1"/>
          </p:cNvSpPr>
          <p:nvPr/>
        </p:nvSpPr>
        <p:spPr bwMode="auto">
          <a:xfrm>
            <a:off x="4724400" y="609600"/>
            <a:ext cx="1828800" cy="304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t>Job Queue (Q1)</a:t>
            </a:r>
          </a:p>
        </p:txBody>
      </p:sp>
      <p:sp>
        <p:nvSpPr>
          <p:cNvPr id="87098" name="AutoShape 58"/>
          <p:cNvSpPr>
            <a:spLocks noChangeArrowheads="1"/>
          </p:cNvSpPr>
          <p:nvPr/>
        </p:nvSpPr>
        <p:spPr bwMode="auto">
          <a:xfrm>
            <a:off x="533400" y="3429000"/>
            <a:ext cx="1143000" cy="914400"/>
          </a:xfrm>
          <a:prstGeom prst="wedgeRoundRectCallout">
            <a:avLst>
              <a:gd name="adj1" fmla="val 109583"/>
              <a:gd name="adj2" fmla="val -142708"/>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sz="1400"/>
              <a:t>User submits job to WMS</a:t>
            </a:r>
          </a:p>
        </p:txBody>
      </p:sp>
      <p:sp>
        <p:nvSpPr>
          <p:cNvPr id="87099" name="AutoShape 59"/>
          <p:cNvSpPr>
            <a:spLocks noChangeArrowheads="1"/>
          </p:cNvSpPr>
          <p:nvPr/>
        </p:nvSpPr>
        <p:spPr bwMode="auto">
          <a:xfrm>
            <a:off x="990600" y="4495800"/>
            <a:ext cx="2057400" cy="914400"/>
          </a:xfrm>
          <a:prstGeom prst="wedgeRoundRectCallout">
            <a:avLst>
              <a:gd name="adj1" fmla="val 76620"/>
              <a:gd name="adj2" fmla="val -192708"/>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sz="1400"/>
              <a:t>WMS selects the best suitable CE using the information obtained from BDII</a:t>
            </a:r>
          </a:p>
        </p:txBody>
      </p:sp>
      <p:sp>
        <p:nvSpPr>
          <p:cNvPr id="87100" name="AutoShape 60"/>
          <p:cNvSpPr>
            <a:spLocks noChangeArrowheads="1"/>
          </p:cNvSpPr>
          <p:nvPr/>
        </p:nvSpPr>
        <p:spPr bwMode="auto">
          <a:xfrm flipH="1" flipV="1">
            <a:off x="2743200" y="533400"/>
            <a:ext cx="1676400" cy="762000"/>
          </a:xfrm>
          <a:prstGeom prst="wedgeRoundRectCallout">
            <a:avLst>
              <a:gd name="adj1" fmla="val -58523"/>
              <a:gd name="adj2" fmla="val -197292"/>
              <a:gd name="adj3"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a:lstStyle/>
          <a:p>
            <a:pPr algn="ctr"/>
            <a:r>
              <a:rPr lang="en-US" sz="1400"/>
              <a:t>Submits the job to the suitable CE</a:t>
            </a:r>
          </a:p>
        </p:txBody>
      </p:sp>
      <p:sp>
        <p:nvSpPr>
          <p:cNvPr id="87101" name="Rectangle 61"/>
          <p:cNvSpPr>
            <a:spLocks noChangeArrowheads="1"/>
          </p:cNvSpPr>
          <p:nvPr/>
        </p:nvSpPr>
        <p:spPr bwMode="auto">
          <a:xfrm>
            <a:off x="4724400" y="1066800"/>
            <a:ext cx="8382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t>Job4</a:t>
            </a:r>
          </a:p>
        </p:txBody>
      </p:sp>
      <p:sp>
        <p:nvSpPr>
          <p:cNvPr id="87102" name="Rectangle 62"/>
          <p:cNvSpPr>
            <a:spLocks noChangeArrowheads="1"/>
          </p:cNvSpPr>
          <p:nvPr/>
        </p:nvSpPr>
        <p:spPr bwMode="auto">
          <a:xfrm>
            <a:off x="4724400" y="1524000"/>
            <a:ext cx="8382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t>Job2</a:t>
            </a:r>
          </a:p>
        </p:txBody>
      </p:sp>
      <p:sp>
        <p:nvSpPr>
          <p:cNvPr id="87103" name="Rectangle 63"/>
          <p:cNvSpPr>
            <a:spLocks noChangeArrowheads="1"/>
          </p:cNvSpPr>
          <p:nvPr/>
        </p:nvSpPr>
        <p:spPr bwMode="auto">
          <a:xfrm>
            <a:off x="4724400" y="1752600"/>
            <a:ext cx="838200" cy="228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a:t>Job1</a:t>
            </a:r>
          </a:p>
        </p:txBody>
      </p:sp>
      <p:sp>
        <p:nvSpPr>
          <p:cNvPr id="87105" name="Rectangle 65"/>
          <p:cNvSpPr>
            <a:spLocks noChangeArrowheads="1"/>
          </p:cNvSpPr>
          <p:nvPr/>
        </p:nvSpPr>
        <p:spPr bwMode="auto">
          <a:xfrm>
            <a:off x="7772400" y="2971800"/>
            <a:ext cx="990600" cy="228600"/>
          </a:xfrm>
          <a:prstGeom prst="rect">
            <a:avLst/>
          </a:prstGeom>
          <a:solidFill>
            <a:schemeClr val="accent1"/>
          </a:solidFill>
          <a:ln w="9525">
            <a:solidFill>
              <a:schemeClr val="tx1"/>
            </a:solidFill>
            <a:miter lim="800000"/>
            <a:headEnd/>
            <a:tailEnd/>
          </a:ln>
        </p:spPr>
        <p:txBody>
          <a:bodyPr wrap="none" anchor="ctr"/>
          <a:lstStyle/>
          <a:p>
            <a:pPr algn="ctr"/>
            <a:r>
              <a:rPr lang="en-US"/>
              <a:t>Job1</a:t>
            </a:r>
          </a:p>
        </p:txBody>
      </p:sp>
      <p:sp>
        <p:nvSpPr>
          <p:cNvPr id="87106" name="Rectangle 66"/>
          <p:cNvSpPr>
            <a:spLocks noChangeArrowheads="1"/>
          </p:cNvSpPr>
          <p:nvPr/>
        </p:nvSpPr>
        <p:spPr bwMode="auto">
          <a:xfrm>
            <a:off x="7772400" y="1981200"/>
            <a:ext cx="990600" cy="228600"/>
          </a:xfrm>
          <a:prstGeom prst="rect">
            <a:avLst/>
          </a:prstGeom>
          <a:solidFill>
            <a:schemeClr val="accent1"/>
          </a:solidFill>
          <a:ln w="9525">
            <a:solidFill>
              <a:schemeClr val="tx1"/>
            </a:solidFill>
            <a:miter lim="800000"/>
            <a:headEnd/>
            <a:tailEnd/>
          </a:ln>
        </p:spPr>
        <p:txBody>
          <a:bodyPr wrap="none" anchor="ctr"/>
          <a:lstStyle/>
          <a:p>
            <a:pPr algn="ctr"/>
            <a:r>
              <a:rPr lang="en-US"/>
              <a:t>Job2</a:t>
            </a:r>
          </a:p>
        </p:txBody>
      </p:sp>
      <p:sp>
        <p:nvSpPr>
          <p:cNvPr id="87107" name="Rectangle 67"/>
          <p:cNvSpPr>
            <a:spLocks noChangeArrowheads="1"/>
          </p:cNvSpPr>
          <p:nvPr/>
        </p:nvSpPr>
        <p:spPr bwMode="auto">
          <a:xfrm>
            <a:off x="7772400" y="1066800"/>
            <a:ext cx="990600" cy="228600"/>
          </a:xfrm>
          <a:prstGeom prst="rect">
            <a:avLst/>
          </a:prstGeom>
          <a:solidFill>
            <a:schemeClr val="accent1"/>
          </a:solidFill>
          <a:ln w="9525">
            <a:solidFill>
              <a:schemeClr val="tx1"/>
            </a:solidFill>
            <a:miter lim="800000"/>
            <a:headEnd/>
            <a:tailEnd/>
          </a:ln>
        </p:spPr>
        <p:txBody>
          <a:bodyPr wrap="none" anchor="ctr"/>
          <a:lstStyle/>
          <a:p>
            <a:pPr algn="ctr"/>
            <a:r>
              <a:rPr lang="en-US"/>
              <a:t>Job3</a:t>
            </a:r>
          </a:p>
        </p:txBody>
      </p:sp>
      <p:sp>
        <p:nvSpPr>
          <p:cNvPr id="87108" name="Rectangle 68"/>
          <p:cNvSpPr>
            <a:spLocks noChangeArrowheads="1"/>
          </p:cNvSpPr>
          <p:nvPr/>
        </p:nvSpPr>
        <p:spPr bwMode="auto">
          <a:xfrm>
            <a:off x="5715000" y="3657600"/>
            <a:ext cx="990600" cy="228600"/>
          </a:xfrm>
          <a:prstGeom prst="rect">
            <a:avLst/>
          </a:prstGeom>
          <a:solidFill>
            <a:schemeClr val="accent1"/>
          </a:solidFill>
          <a:ln w="9525">
            <a:solidFill>
              <a:schemeClr val="tx1"/>
            </a:solidFill>
            <a:miter lim="800000"/>
            <a:headEnd/>
            <a:tailEnd/>
          </a:ln>
        </p:spPr>
        <p:txBody>
          <a:bodyPr wrap="none" anchor="ctr"/>
          <a:lstStyle/>
          <a:p>
            <a:pPr algn="ctr"/>
            <a:r>
              <a:rPr lang="en-US"/>
              <a:t>Job4</a:t>
            </a:r>
          </a:p>
        </p:txBody>
      </p:sp>
      <p:pic>
        <p:nvPicPr>
          <p:cNvPr id="87075" name="Picture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6324600" y="4648200"/>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80" name="Rectangle 81"/>
          <p:cNvSpPr>
            <a:spLocks noChangeArrowheads="1"/>
          </p:cNvSpPr>
          <p:nvPr/>
        </p:nvSpPr>
        <p:spPr bwMode="auto">
          <a:xfrm>
            <a:off x="3352800" y="5105400"/>
            <a:ext cx="1295400" cy="304800"/>
          </a:xfrm>
          <a:prstGeom prst="rect">
            <a:avLst/>
          </a:prstGeom>
          <a:solidFill>
            <a:srgbClr val="FFCCFF"/>
          </a:solidFill>
          <a:ln w="9525">
            <a:solidFill>
              <a:schemeClr val="tx1"/>
            </a:solidFill>
            <a:miter lim="800000"/>
            <a:headEnd/>
            <a:tailEnd/>
          </a:ln>
        </p:spPr>
        <p:txBody>
          <a:bodyPr wrap="none" anchor="ctr"/>
          <a:lstStyle/>
          <a:p>
            <a:pPr algn="ctr"/>
            <a:r>
              <a:rPr lang="en-US"/>
              <a:t>XEN </a:t>
            </a:r>
          </a:p>
        </p:txBody>
      </p:sp>
      <p:sp>
        <p:nvSpPr>
          <p:cNvPr id="39981" name="Rectangle 83"/>
          <p:cNvSpPr>
            <a:spLocks noChangeArrowheads="1"/>
          </p:cNvSpPr>
          <p:nvPr/>
        </p:nvSpPr>
        <p:spPr bwMode="auto">
          <a:xfrm>
            <a:off x="3352800" y="5410200"/>
            <a:ext cx="1295400" cy="381000"/>
          </a:xfrm>
          <a:prstGeom prst="rect">
            <a:avLst/>
          </a:prstGeom>
          <a:solidFill>
            <a:schemeClr val="accent1"/>
          </a:solidFill>
          <a:ln w="9525">
            <a:solidFill>
              <a:schemeClr val="tx1"/>
            </a:solidFill>
            <a:miter lim="800000"/>
            <a:headEnd/>
            <a:tailEnd/>
          </a:ln>
        </p:spPr>
        <p:txBody>
          <a:bodyPr wrap="none" anchor="ctr"/>
          <a:lstStyle/>
          <a:p>
            <a:pPr algn="ctr"/>
            <a:r>
              <a:rPr lang="en-US"/>
              <a:t>OS</a:t>
            </a:r>
          </a:p>
        </p:txBody>
      </p:sp>
      <p:sp>
        <p:nvSpPr>
          <p:cNvPr id="39982" name="Rectangle 84"/>
          <p:cNvSpPr>
            <a:spLocks noChangeArrowheads="1"/>
          </p:cNvSpPr>
          <p:nvPr/>
        </p:nvSpPr>
        <p:spPr bwMode="auto">
          <a:xfrm>
            <a:off x="5486400" y="5105400"/>
            <a:ext cx="1295400" cy="304800"/>
          </a:xfrm>
          <a:prstGeom prst="rect">
            <a:avLst/>
          </a:prstGeom>
          <a:solidFill>
            <a:srgbClr val="FFCCFF"/>
          </a:solidFill>
          <a:ln w="9525">
            <a:solidFill>
              <a:schemeClr val="tx1"/>
            </a:solidFill>
            <a:miter lim="800000"/>
            <a:headEnd/>
            <a:tailEnd/>
          </a:ln>
        </p:spPr>
        <p:txBody>
          <a:bodyPr wrap="none" anchor="ctr"/>
          <a:lstStyle/>
          <a:p>
            <a:pPr algn="ctr"/>
            <a:r>
              <a:rPr lang="en-US"/>
              <a:t>XEN </a:t>
            </a:r>
          </a:p>
        </p:txBody>
      </p:sp>
      <p:sp>
        <p:nvSpPr>
          <p:cNvPr id="39983" name="Rectangle 86"/>
          <p:cNvSpPr>
            <a:spLocks noChangeArrowheads="1"/>
          </p:cNvSpPr>
          <p:nvPr/>
        </p:nvSpPr>
        <p:spPr bwMode="auto">
          <a:xfrm>
            <a:off x="5486400" y="5410200"/>
            <a:ext cx="1295400" cy="381000"/>
          </a:xfrm>
          <a:prstGeom prst="rect">
            <a:avLst/>
          </a:prstGeom>
          <a:solidFill>
            <a:schemeClr val="accent1"/>
          </a:solidFill>
          <a:ln w="9525">
            <a:solidFill>
              <a:schemeClr val="tx1"/>
            </a:solidFill>
            <a:miter lim="800000"/>
            <a:headEnd/>
            <a:tailEnd/>
          </a:ln>
        </p:spPr>
        <p:txBody>
          <a:bodyPr wrap="none" anchor="ctr"/>
          <a:lstStyle/>
          <a:p>
            <a:pPr algn="ctr"/>
            <a:r>
              <a:rPr lang="en-US"/>
              <a:t>OS</a:t>
            </a:r>
          </a:p>
        </p:txBody>
      </p:sp>
      <p:sp>
        <p:nvSpPr>
          <p:cNvPr id="39984" name="Rectangle 87"/>
          <p:cNvSpPr>
            <a:spLocks noChangeArrowheads="1"/>
          </p:cNvSpPr>
          <p:nvPr/>
        </p:nvSpPr>
        <p:spPr bwMode="auto">
          <a:xfrm>
            <a:off x="7239000" y="5029200"/>
            <a:ext cx="1295400" cy="304800"/>
          </a:xfrm>
          <a:prstGeom prst="rect">
            <a:avLst/>
          </a:prstGeom>
          <a:solidFill>
            <a:srgbClr val="FFCCFF"/>
          </a:solidFill>
          <a:ln w="9525">
            <a:solidFill>
              <a:schemeClr val="tx1"/>
            </a:solidFill>
            <a:miter lim="800000"/>
            <a:headEnd/>
            <a:tailEnd/>
          </a:ln>
        </p:spPr>
        <p:txBody>
          <a:bodyPr wrap="none" anchor="ctr"/>
          <a:lstStyle/>
          <a:p>
            <a:pPr algn="ctr"/>
            <a:r>
              <a:rPr lang="en-US"/>
              <a:t>XEN </a:t>
            </a:r>
          </a:p>
        </p:txBody>
      </p:sp>
      <p:sp>
        <p:nvSpPr>
          <p:cNvPr id="39985" name="Rectangle 89"/>
          <p:cNvSpPr>
            <a:spLocks noChangeArrowheads="1"/>
          </p:cNvSpPr>
          <p:nvPr/>
        </p:nvSpPr>
        <p:spPr bwMode="auto">
          <a:xfrm>
            <a:off x="7239000" y="5334000"/>
            <a:ext cx="1295400" cy="381000"/>
          </a:xfrm>
          <a:prstGeom prst="rect">
            <a:avLst/>
          </a:prstGeom>
          <a:solidFill>
            <a:schemeClr val="accent1"/>
          </a:solidFill>
          <a:ln w="9525">
            <a:solidFill>
              <a:schemeClr val="tx1"/>
            </a:solidFill>
            <a:miter lim="800000"/>
            <a:headEnd/>
            <a:tailEnd/>
          </a:ln>
        </p:spPr>
        <p:txBody>
          <a:bodyPr wrap="none" anchor="ctr"/>
          <a:lstStyle/>
          <a:p>
            <a:pPr algn="ctr"/>
            <a:r>
              <a:rPr lang="en-US"/>
              <a:t>OS</a:t>
            </a:r>
          </a:p>
        </p:txBody>
      </p:sp>
    </p:spTree>
    <p:extLst>
      <p:ext uri="{BB962C8B-B14F-4D97-AF65-F5344CB8AC3E}">
        <p14:creationId xmlns:p14="http://schemas.microsoft.com/office/powerpoint/2010/main" val="3359478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7098"/>
                                        </p:tgtEl>
                                        <p:attrNameLst>
                                          <p:attrName>style.visibility</p:attrName>
                                        </p:attrNameLst>
                                      </p:cBhvr>
                                      <p:to>
                                        <p:strVal val="visible"/>
                                      </p:to>
                                    </p:set>
                                    <p:animEffect transition="in" filter="diamond(in)">
                                      <p:cBhvr>
                                        <p:cTn id="7" dur="2000"/>
                                        <p:tgtEl>
                                          <p:spTgt spid="870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1" nodeType="clickEffect">
                                  <p:stCondLst>
                                    <p:cond delay="0"/>
                                  </p:stCondLst>
                                  <p:childTnLst>
                                    <p:animEffect transition="out" filter="blinds(horizontal)">
                                      <p:cBhvr>
                                        <p:cTn id="11" dur="2000"/>
                                        <p:tgtEl>
                                          <p:spTgt spid="87098"/>
                                        </p:tgtEl>
                                      </p:cBhvr>
                                    </p:animEffect>
                                    <p:set>
                                      <p:cBhvr>
                                        <p:cTn id="12" dur="1" fill="hold">
                                          <p:stCondLst>
                                            <p:cond delay="1999"/>
                                          </p:stCondLst>
                                        </p:cTn>
                                        <p:tgtEl>
                                          <p:spTgt spid="87098"/>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7099"/>
                                        </p:tgtEl>
                                        <p:attrNameLst>
                                          <p:attrName>style.visibility</p:attrName>
                                        </p:attrNameLst>
                                      </p:cBhvr>
                                      <p:to>
                                        <p:strVal val="visible"/>
                                      </p:to>
                                    </p:set>
                                    <p:animEffect transition="in" filter="blinds(horizontal)">
                                      <p:cBhvr>
                                        <p:cTn id="17" dur="5000"/>
                                        <p:tgtEl>
                                          <p:spTgt spid="8709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xit" presetSubtype="10" fill="hold" grpId="1" nodeType="clickEffect">
                                  <p:stCondLst>
                                    <p:cond delay="0"/>
                                  </p:stCondLst>
                                  <p:childTnLst>
                                    <p:animEffect transition="out" filter="blinds(horizontal)">
                                      <p:cBhvr>
                                        <p:cTn id="21" dur="5000"/>
                                        <p:tgtEl>
                                          <p:spTgt spid="87099"/>
                                        </p:tgtEl>
                                      </p:cBhvr>
                                    </p:animEffect>
                                    <p:set>
                                      <p:cBhvr>
                                        <p:cTn id="22" dur="1" fill="hold">
                                          <p:stCondLst>
                                            <p:cond delay="4999"/>
                                          </p:stCondLst>
                                        </p:cTn>
                                        <p:tgtEl>
                                          <p:spTgt spid="87099"/>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7100"/>
                                        </p:tgtEl>
                                        <p:attrNameLst>
                                          <p:attrName>style.visibility</p:attrName>
                                        </p:attrNameLst>
                                      </p:cBhvr>
                                      <p:to>
                                        <p:strVal val="visible"/>
                                      </p:to>
                                    </p:set>
                                    <p:animEffect transition="in" filter="blinds(horizontal)">
                                      <p:cBhvr>
                                        <p:cTn id="27" dur="5000"/>
                                        <p:tgtEl>
                                          <p:spTgt spid="8710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grpId="1" nodeType="clickEffect">
                                  <p:stCondLst>
                                    <p:cond delay="0"/>
                                  </p:stCondLst>
                                  <p:childTnLst>
                                    <p:animEffect transition="out" filter="blinds(horizontal)">
                                      <p:cBhvr>
                                        <p:cTn id="31" dur="2000"/>
                                        <p:tgtEl>
                                          <p:spTgt spid="87100"/>
                                        </p:tgtEl>
                                      </p:cBhvr>
                                    </p:animEffect>
                                    <p:set>
                                      <p:cBhvr>
                                        <p:cTn id="32" dur="1" fill="hold">
                                          <p:stCondLst>
                                            <p:cond delay="1999"/>
                                          </p:stCondLst>
                                        </p:cTn>
                                        <p:tgtEl>
                                          <p:spTgt spid="87100"/>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7097"/>
                                        </p:tgtEl>
                                        <p:attrNameLst>
                                          <p:attrName>style.visibility</p:attrName>
                                        </p:attrNameLst>
                                      </p:cBhvr>
                                      <p:to>
                                        <p:strVal val="visible"/>
                                      </p:to>
                                    </p:set>
                                    <p:anim calcmode="lin" valueType="num">
                                      <p:cBhvr additive="base">
                                        <p:cTn id="37" dur="2000" fill="hold"/>
                                        <p:tgtEl>
                                          <p:spTgt spid="87097"/>
                                        </p:tgtEl>
                                        <p:attrNameLst>
                                          <p:attrName>ppt_x</p:attrName>
                                        </p:attrNameLst>
                                      </p:cBhvr>
                                      <p:tavLst>
                                        <p:tav tm="0">
                                          <p:val>
                                            <p:strVal val="#ppt_x"/>
                                          </p:val>
                                        </p:tav>
                                        <p:tav tm="100000">
                                          <p:val>
                                            <p:strVal val="#ppt_x"/>
                                          </p:val>
                                        </p:tav>
                                      </p:tavLst>
                                    </p:anim>
                                    <p:anim calcmode="lin" valueType="num">
                                      <p:cBhvr additive="base">
                                        <p:cTn id="38" dur="2000" fill="hold"/>
                                        <p:tgtEl>
                                          <p:spTgt spid="87097"/>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1" nodeType="clickEffect">
                                  <p:stCondLst>
                                    <p:cond delay="0"/>
                                  </p:stCondLst>
                                  <p:childTnLst>
                                    <p:set>
                                      <p:cBhvr>
                                        <p:cTn id="42" dur="1" fill="hold">
                                          <p:stCondLst>
                                            <p:cond delay="0"/>
                                          </p:stCondLst>
                                        </p:cTn>
                                        <p:tgtEl>
                                          <p:spTgt spid="87103"/>
                                        </p:tgtEl>
                                        <p:attrNameLst>
                                          <p:attrName>style.visibility</p:attrName>
                                        </p:attrNameLst>
                                      </p:cBhvr>
                                      <p:to>
                                        <p:strVal val="visible"/>
                                      </p:to>
                                    </p:set>
                                    <p:anim calcmode="lin" valueType="num">
                                      <p:cBhvr additive="base">
                                        <p:cTn id="43" dur="500" fill="hold"/>
                                        <p:tgtEl>
                                          <p:spTgt spid="87103"/>
                                        </p:tgtEl>
                                        <p:attrNameLst>
                                          <p:attrName>ppt_x</p:attrName>
                                        </p:attrNameLst>
                                      </p:cBhvr>
                                      <p:tavLst>
                                        <p:tav tm="0">
                                          <p:val>
                                            <p:strVal val="#ppt_x"/>
                                          </p:val>
                                        </p:tav>
                                        <p:tav tm="100000">
                                          <p:val>
                                            <p:strVal val="#ppt_x"/>
                                          </p:val>
                                        </p:tav>
                                      </p:tavLst>
                                    </p:anim>
                                    <p:anim calcmode="lin" valueType="num">
                                      <p:cBhvr additive="base">
                                        <p:cTn id="44" dur="500" fill="hold"/>
                                        <p:tgtEl>
                                          <p:spTgt spid="87103"/>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7102"/>
                                        </p:tgtEl>
                                        <p:attrNameLst>
                                          <p:attrName>style.visibility</p:attrName>
                                        </p:attrNameLst>
                                      </p:cBhvr>
                                      <p:to>
                                        <p:strVal val="visible"/>
                                      </p:to>
                                    </p:set>
                                    <p:anim calcmode="lin" valueType="num">
                                      <p:cBhvr additive="base">
                                        <p:cTn id="49" dur="500" fill="hold"/>
                                        <p:tgtEl>
                                          <p:spTgt spid="87102"/>
                                        </p:tgtEl>
                                        <p:attrNameLst>
                                          <p:attrName>ppt_x</p:attrName>
                                        </p:attrNameLst>
                                      </p:cBhvr>
                                      <p:tavLst>
                                        <p:tav tm="0">
                                          <p:val>
                                            <p:strVal val="#ppt_x"/>
                                          </p:val>
                                        </p:tav>
                                        <p:tav tm="100000">
                                          <p:val>
                                            <p:strVal val="#ppt_x"/>
                                          </p:val>
                                        </p:tav>
                                      </p:tavLst>
                                    </p:anim>
                                    <p:anim calcmode="lin" valueType="num">
                                      <p:cBhvr additive="base">
                                        <p:cTn id="50" dur="500" fill="hold"/>
                                        <p:tgtEl>
                                          <p:spTgt spid="87102"/>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1" nodeType="clickEffect">
                                  <p:stCondLst>
                                    <p:cond delay="0"/>
                                  </p:stCondLst>
                                  <p:childTnLst>
                                    <p:set>
                                      <p:cBhvr>
                                        <p:cTn id="54" dur="1" fill="hold">
                                          <p:stCondLst>
                                            <p:cond delay="0"/>
                                          </p:stCondLst>
                                        </p:cTn>
                                        <p:tgtEl>
                                          <p:spTgt spid="87096"/>
                                        </p:tgtEl>
                                        <p:attrNameLst>
                                          <p:attrName>style.visibility</p:attrName>
                                        </p:attrNameLst>
                                      </p:cBhvr>
                                      <p:to>
                                        <p:strVal val="visible"/>
                                      </p:to>
                                    </p:set>
                                    <p:anim calcmode="lin" valueType="num">
                                      <p:cBhvr additive="base">
                                        <p:cTn id="55" dur="500" fill="hold"/>
                                        <p:tgtEl>
                                          <p:spTgt spid="87096"/>
                                        </p:tgtEl>
                                        <p:attrNameLst>
                                          <p:attrName>ppt_x</p:attrName>
                                        </p:attrNameLst>
                                      </p:cBhvr>
                                      <p:tavLst>
                                        <p:tav tm="0">
                                          <p:val>
                                            <p:strVal val="#ppt_x"/>
                                          </p:val>
                                        </p:tav>
                                        <p:tav tm="100000">
                                          <p:val>
                                            <p:strVal val="#ppt_x"/>
                                          </p:val>
                                        </p:tav>
                                      </p:tavLst>
                                    </p:anim>
                                    <p:anim calcmode="lin" valueType="num">
                                      <p:cBhvr additive="base">
                                        <p:cTn id="56" dur="500" fill="hold"/>
                                        <p:tgtEl>
                                          <p:spTgt spid="87096"/>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1" nodeType="clickEffect">
                                  <p:stCondLst>
                                    <p:cond delay="0"/>
                                  </p:stCondLst>
                                  <p:childTnLst>
                                    <p:set>
                                      <p:cBhvr>
                                        <p:cTn id="60" dur="1" fill="hold">
                                          <p:stCondLst>
                                            <p:cond delay="0"/>
                                          </p:stCondLst>
                                        </p:cTn>
                                        <p:tgtEl>
                                          <p:spTgt spid="87101"/>
                                        </p:tgtEl>
                                        <p:attrNameLst>
                                          <p:attrName>style.visibility</p:attrName>
                                        </p:attrNameLst>
                                      </p:cBhvr>
                                      <p:to>
                                        <p:strVal val="visible"/>
                                      </p:to>
                                    </p:set>
                                    <p:anim calcmode="lin" valueType="num">
                                      <p:cBhvr additive="base">
                                        <p:cTn id="61" dur="500" fill="hold"/>
                                        <p:tgtEl>
                                          <p:spTgt spid="87101"/>
                                        </p:tgtEl>
                                        <p:attrNameLst>
                                          <p:attrName>ppt_x</p:attrName>
                                        </p:attrNameLst>
                                      </p:cBhvr>
                                      <p:tavLst>
                                        <p:tav tm="0">
                                          <p:val>
                                            <p:strVal val="#ppt_x"/>
                                          </p:val>
                                        </p:tav>
                                        <p:tav tm="100000">
                                          <p:val>
                                            <p:strVal val="#ppt_x"/>
                                          </p:val>
                                        </p:tav>
                                      </p:tavLst>
                                    </p:anim>
                                    <p:anim calcmode="lin" valueType="num">
                                      <p:cBhvr additive="base">
                                        <p:cTn id="62" dur="500" fill="hold"/>
                                        <p:tgtEl>
                                          <p:spTgt spid="87101"/>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xit" presetSubtype="10" fill="hold" grpId="0" nodeType="clickEffect">
                                  <p:stCondLst>
                                    <p:cond delay="0"/>
                                  </p:stCondLst>
                                  <p:childTnLst>
                                    <p:animEffect transition="out" filter="blinds(horizontal)">
                                      <p:cBhvr>
                                        <p:cTn id="66" dur="500"/>
                                        <p:tgtEl>
                                          <p:spTgt spid="87103"/>
                                        </p:tgtEl>
                                      </p:cBhvr>
                                    </p:animEffect>
                                    <p:set>
                                      <p:cBhvr>
                                        <p:cTn id="67" dur="1" fill="hold">
                                          <p:stCondLst>
                                            <p:cond delay="499"/>
                                          </p:stCondLst>
                                        </p:cTn>
                                        <p:tgtEl>
                                          <p:spTgt spid="87103"/>
                                        </p:tgtEl>
                                        <p:attrNameLst>
                                          <p:attrName>style.visibility</p:attrName>
                                        </p:attrNameLst>
                                      </p:cBhvr>
                                      <p:to>
                                        <p:strVal val="hidden"/>
                                      </p:to>
                                    </p:set>
                                  </p:childTnLst>
                                </p:cTn>
                              </p:par>
                              <p:par>
                                <p:cTn id="68" presetID="2" presetClass="entr" presetSubtype="4" fill="hold" grpId="0" nodeType="withEffect">
                                  <p:stCondLst>
                                    <p:cond delay="0"/>
                                  </p:stCondLst>
                                  <p:childTnLst>
                                    <p:set>
                                      <p:cBhvr>
                                        <p:cTn id="69" dur="1" fill="hold">
                                          <p:stCondLst>
                                            <p:cond delay="0"/>
                                          </p:stCondLst>
                                        </p:cTn>
                                        <p:tgtEl>
                                          <p:spTgt spid="87105"/>
                                        </p:tgtEl>
                                        <p:attrNameLst>
                                          <p:attrName>style.visibility</p:attrName>
                                        </p:attrNameLst>
                                      </p:cBhvr>
                                      <p:to>
                                        <p:strVal val="visible"/>
                                      </p:to>
                                    </p:set>
                                    <p:anim calcmode="lin" valueType="num">
                                      <p:cBhvr additive="base">
                                        <p:cTn id="70" dur="500" fill="hold"/>
                                        <p:tgtEl>
                                          <p:spTgt spid="87105"/>
                                        </p:tgtEl>
                                        <p:attrNameLst>
                                          <p:attrName>ppt_x</p:attrName>
                                        </p:attrNameLst>
                                      </p:cBhvr>
                                      <p:tavLst>
                                        <p:tav tm="0">
                                          <p:val>
                                            <p:strVal val="#ppt_x"/>
                                          </p:val>
                                        </p:tav>
                                        <p:tav tm="100000">
                                          <p:val>
                                            <p:strVal val="#ppt_x"/>
                                          </p:val>
                                        </p:tav>
                                      </p:tavLst>
                                    </p:anim>
                                    <p:anim calcmode="lin" valueType="num">
                                      <p:cBhvr additive="base">
                                        <p:cTn id="71" dur="500" fill="hold"/>
                                        <p:tgtEl>
                                          <p:spTgt spid="87105"/>
                                        </p:tgtEl>
                                        <p:attrNameLst>
                                          <p:attrName>ppt_y</p:attrName>
                                        </p:attrNameLst>
                                      </p:cBhvr>
                                      <p:tavLst>
                                        <p:tav tm="0">
                                          <p:val>
                                            <p:strVal val="1+#ppt_h/2"/>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xit" presetSubtype="10" fill="hold" grpId="1" nodeType="clickEffect">
                                  <p:stCondLst>
                                    <p:cond delay="0"/>
                                  </p:stCondLst>
                                  <p:childTnLst>
                                    <p:animEffect transition="out" filter="blinds(horizontal)">
                                      <p:cBhvr>
                                        <p:cTn id="75" dur="500"/>
                                        <p:tgtEl>
                                          <p:spTgt spid="87102"/>
                                        </p:tgtEl>
                                      </p:cBhvr>
                                    </p:animEffect>
                                    <p:set>
                                      <p:cBhvr>
                                        <p:cTn id="76" dur="1" fill="hold">
                                          <p:stCondLst>
                                            <p:cond delay="499"/>
                                          </p:stCondLst>
                                        </p:cTn>
                                        <p:tgtEl>
                                          <p:spTgt spid="87102"/>
                                        </p:tgtEl>
                                        <p:attrNameLst>
                                          <p:attrName>style.visibility</p:attrName>
                                        </p:attrNameLst>
                                      </p:cBhvr>
                                      <p:to>
                                        <p:strVal val="hidden"/>
                                      </p:to>
                                    </p:set>
                                  </p:childTnLst>
                                </p:cTn>
                              </p:par>
                              <p:par>
                                <p:cTn id="77" presetID="2" presetClass="entr" presetSubtype="4" fill="hold" grpId="0" nodeType="withEffect">
                                  <p:stCondLst>
                                    <p:cond delay="0"/>
                                  </p:stCondLst>
                                  <p:childTnLst>
                                    <p:set>
                                      <p:cBhvr>
                                        <p:cTn id="78" dur="1" fill="hold">
                                          <p:stCondLst>
                                            <p:cond delay="0"/>
                                          </p:stCondLst>
                                        </p:cTn>
                                        <p:tgtEl>
                                          <p:spTgt spid="87106"/>
                                        </p:tgtEl>
                                        <p:attrNameLst>
                                          <p:attrName>style.visibility</p:attrName>
                                        </p:attrNameLst>
                                      </p:cBhvr>
                                      <p:to>
                                        <p:strVal val="visible"/>
                                      </p:to>
                                    </p:set>
                                    <p:anim calcmode="lin" valueType="num">
                                      <p:cBhvr additive="base">
                                        <p:cTn id="79" dur="500" fill="hold"/>
                                        <p:tgtEl>
                                          <p:spTgt spid="87106"/>
                                        </p:tgtEl>
                                        <p:attrNameLst>
                                          <p:attrName>ppt_x</p:attrName>
                                        </p:attrNameLst>
                                      </p:cBhvr>
                                      <p:tavLst>
                                        <p:tav tm="0">
                                          <p:val>
                                            <p:strVal val="#ppt_x"/>
                                          </p:val>
                                        </p:tav>
                                        <p:tav tm="100000">
                                          <p:val>
                                            <p:strVal val="#ppt_x"/>
                                          </p:val>
                                        </p:tav>
                                      </p:tavLst>
                                    </p:anim>
                                    <p:anim calcmode="lin" valueType="num">
                                      <p:cBhvr additive="base">
                                        <p:cTn id="80" dur="500" fill="hold"/>
                                        <p:tgtEl>
                                          <p:spTgt spid="87106"/>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3" presetClass="exit" presetSubtype="10" fill="hold" grpId="0" nodeType="clickEffect">
                                  <p:stCondLst>
                                    <p:cond delay="0"/>
                                  </p:stCondLst>
                                  <p:childTnLst>
                                    <p:animEffect transition="out" filter="blinds(horizontal)">
                                      <p:cBhvr>
                                        <p:cTn id="84" dur="500"/>
                                        <p:tgtEl>
                                          <p:spTgt spid="87096"/>
                                        </p:tgtEl>
                                      </p:cBhvr>
                                    </p:animEffect>
                                    <p:set>
                                      <p:cBhvr>
                                        <p:cTn id="85" dur="1" fill="hold">
                                          <p:stCondLst>
                                            <p:cond delay="499"/>
                                          </p:stCondLst>
                                        </p:cTn>
                                        <p:tgtEl>
                                          <p:spTgt spid="87096"/>
                                        </p:tgtEl>
                                        <p:attrNameLst>
                                          <p:attrName>style.visibility</p:attrName>
                                        </p:attrNameLst>
                                      </p:cBhvr>
                                      <p:to>
                                        <p:strVal val="hidden"/>
                                      </p:to>
                                    </p:set>
                                  </p:childTnLst>
                                </p:cTn>
                              </p:par>
                              <p:par>
                                <p:cTn id="86" presetID="2" presetClass="entr" presetSubtype="4" fill="hold" grpId="0" nodeType="withEffect">
                                  <p:stCondLst>
                                    <p:cond delay="0"/>
                                  </p:stCondLst>
                                  <p:childTnLst>
                                    <p:set>
                                      <p:cBhvr>
                                        <p:cTn id="87" dur="1" fill="hold">
                                          <p:stCondLst>
                                            <p:cond delay="0"/>
                                          </p:stCondLst>
                                        </p:cTn>
                                        <p:tgtEl>
                                          <p:spTgt spid="87107"/>
                                        </p:tgtEl>
                                        <p:attrNameLst>
                                          <p:attrName>style.visibility</p:attrName>
                                        </p:attrNameLst>
                                      </p:cBhvr>
                                      <p:to>
                                        <p:strVal val="visible"/>
                                      </p:to>
                                    </p:set>
                                    <p:anim calcmode="lin" valueType="num">
                                      <p:cBhvr additive="base">
                                        <p:cTn id="88" dur="500" fill="hold"/>
                                        <p:tgtEl>
                                          <p:spTgt spid="87107"/>
                                        </p:tgtEl>
                                        <p:attrNameLst>
                                          <p:attrName>ppt_x</p:attrName>
                                        </p:attrNameLst>
                                      </p:cBhvr>
                                      <p:tavLst>
                                        <p:tav tm="0">
                                          <p:val>
                                            <p:strVal val="#ppt_x"/>
                                          </p:val>
                                        </p:tav>
                                        <p:tav tm="100000">
                                          <p:val>
                                            <p:strVal val="#ppt_x"/>
                                          </p:val>
                                        </p:tav>
                                      </p:tavLst>
                                    </p:anim>
                                    <p:anim calcmode="lin" valueType="num">
                                      <p:cBhvr additive="base">
                                        <p:cTn id="89" dur="500" fill="hold"/>
                                        <p:tgtEl>
                                          <p:spTgt spid="87107"/>
                                        </p:tgtEl>
                                        <p:attrNameLst>
                                          <p:attrName>ppt_y</p:attrName>
                                        </p:attrNameLst>
                                      </p:cBhvr>
                                      <p:tavLst>
                                        <p:tav tm="0">
                                          <p:val>
                                            <p:strVal val="1+#ppt_h/2"/>
                                          </p:val>
                                        </p:tav>
                                        <p:tav tm="100000">
                                          <p:val>
                                            <p:strVal val="#ppt_y"/>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3" presetClass="entr" presetSubtype="10" fill="hold" nodeType="clickEffect">
                                  <p:stCondLst>
                                    <p:cond delay="0"/>
                                  </p:stCondLst>
                                  <p:childTnLst>
                                    <p:set>
                                      <p:cBhvr>
                                        <p:cTn id="93" dur="1" fill="hold">
                                          <p:stCondLst>
                                            <p:cond delay="0"/>
                                          </p:stCondLst>
                                        </p:cTn>
                                        <p:tgtEl>
                                          <p:spTgt spid="87075"/>
                                        </p:tgtEl>
                                        <p:attrNameLst>
                                          <p:attrName>style.visibility</p:attrName>
                                        </p:attrNameLst>
                                      </p:cBhvr>
                                      <p:to>
                                        <p:strVal val="visible"/>
                                      </p:to>
                                    </p:set>
                                    <p:animEffect transition="in" filter="blinds(horizontal)">
                                      <p:cBhvr>
                                        <p:cTn id="94" dur="3000"/>
                                        <p:tgtEl>
                                          <p:spTgt spid="87075"/>
                                        </p:tgtEl>
                                      </p:cBhvr>
                                    </p:animEffect>
                                  </p:childTnLst>
                                </p:cTn>
                              </p:par>
                              <p:par>
                                <p:cTn id="95" presetID="3" presetClass="entr" presetSubtype="10" fill="hold" nodeType="withEffect">
                                  <p:stCondLst>
                                    <p:cond delay="0"/>
                                  </p:stCondLst>
                                  <p:childTnLst>
                                    <p:set>
                                      <p:cBhvr>
                                        <p:cTn id="96" dur="1" fill="hold">
                                          <p:stCondLst>
                                            <p:cond delay="0"/>
                                          </p:stCondLst>
                                        </p:cTn>
                                        <p:tgtEl>
                                          <p:spTgt spid="87073"/>
                                        </p:tgtEl>
                                        <p:attrNameLst>
                                          <p:attrName>style.visibility</p:attrName>
                                        </p:attrNameLst>
                                      </p:cBhvr>
                                      <p:to>
                                        <p:strVal val="visible"/>
                                      </p:to>
                                    </p:set>
                                    <p:animEffect transition="in" filter="blinds(horizontal)">
                                      <p:cBhvr>
                                        <p:cTn id="97" dur="3000"/>
                                        <p:tgtEl>
                                          <p:spTgt spid="87073"/>
                                        </p:tgtEl>
                                      </p:cBhvr>
                                    </p:animEffect>
                                  </p:childTnLst>
                                </p:cTn>
                              </p:par>
                              <p:par>
                                <p:cTn id="98" presetID="3" presetClass="entr" presetSubtype="10" fill="hold" nodeType="withEffect">
                                  <p:stCondLst>
                                    <p:cond delay="0"/>
                                  </p:stCondLst>
                                  <p:childTnLst>
                                    <p:set>
                                      <p:cBhvr>
                                        <p:cTn id="99" dur="1" fill="hold">
                                          <p:stCondLst>
                                            <p:cond delay="0"/>
                                          </p:stCondLst>
                                        </p:cTn>
                                        <p:tgtEl>
                                          <p:spTgt spid="87076"/>
                                        </p:tgtEl>
                                        <p:attrNameLst>
                                          <p:attrName>style.visibility</p:attrName>
                                        </p:attrNameLst>
                                      </p:cBhvr>
                                      <p:to>
                                        <p:strVal val="visible"/>
                                      </p:to>
                                    </p:set>
                                    <p:animEffect transition="in" filter="blinds(horizontal)">
                                      <p:cBhvr>
                                        <p:cTn id="100" dur="3000"/>
                                        <p:tgtEl>
                                          <p:spTgt spid="87076"/>
                                        </p:tgtEl>
                                      </p:cBhvr>
                                    </p:animEffect>
                                  </p:childTnLst>
                                </p:cTn>
                              </p:par>
                              <p:par>
                                <p:cTn id="101" presetID="6" presetClass="entr" presetSubtype="16" fill="hold" grpId="0" nodeType="withEffect">
                                  <p:stCondLst>
                                    <p:cond delay="0"/>
                                  </p:stCondLst>
                                  <p:childTnLst>
                                    <p:set>
                                      <p:cBhvr>
                                        <p:cTn id="102" dur="1" fill="hold">
                                          <p:stCondLst>
                                            <p:cond delay="0"/>
                                          </p:stCondLst>
                                        </p:cTn>
                                        <p:tgtEl>
                                          <p:spTgt spid="87078"/>
                                        </p:tgtEl>
                                        <p:attrNameLst>
                                          <p:attrName>style.visibility</p:attrName>
                                        </p:attrNameLst>
                                      </p:cBhvr>
                                      <p:to>
                                        <p:strVal val="visible"/>
                                      </p:to>
                                    </p:set>
                                    <p:animEffect transition="in" filter="circle(in)">
                                      <p:cBhvr>
                                        <p:cTn id="103" dur="2000"/>
                                        <p:tgtEl>
                                          <p:spTgt spid="87078"/>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87079"/>
                                        </p:tgtEl>
                                        <p:attrNameLst>
                                          <p:attrName>style.visibility</p:attrName>
                                        </p:attrNameLst>
                                      </p:cBhvr>
                                      <p:to>
                                        <p:strVal val="visible"/>
                                      </p:to>
                                    </p:set>
                                    <p:anim calcmode="lin" valueType="num">
                                      <p:cBhvr additive="base">
                                        <p:cTn id="108" dur="2000" fill="hold"/>
                                        <p:tgtEl>
                                          <p:spTgt spid="87079"/>
                                        </p:tgtEl>
                                        <p:attrNameLst>
                                          <p:attrName>ppt_x</p:attrName>
                                        </p:attrNameLst>
                                      </p:cBhvr>
                                      <p:tavLst>
                                        <p:tav tm="0">
                                          <p:val>
                                            <p:strVal val="#ppt_x"/>
                                          </p:val>
                                        </p:tav>
                                        <p:tav tm="100000">
                                          <p:val>
                                            <p:strVal val="#ppt_x"/>
                                          </p:val>
                                        </p:tav>
                                      </p:tavLst>
                                    </p:anim>
                                    <p:anim calcmode="lin" valueType="num">
                                      <p:cBhvr additive="base">
                                        <p:cTn id="109" dur="2000" fill="hold"/>
                                        <p:tgtEl>
                                          <p:spTgt spid="87079"/>
                                        </p:tgtEl>
                                        <p:attrNameLst>
                                          <p:attrName>ppt_y</p:attrName>
                                        </p:attrNameLst>
                                      </p:cBhvr>
                                      <p:tavLst>
                                        <p:tav tm="0">
                                          <p:val>
                                            <p:strVal val="1+#ppt_h/2"/>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6" presetClass="entr" presetSubtype="16" fill="hold" grpId="0" nodeType="clickEffect">
                                  <p:stCondLst>
                                    <p:cond delay="0"/>
                                  </p:stCondLst>
                                  <p:childTnLst>
                                    <p:set>
                                      <p:cBhvr>
                                        <p:cTn id="113" dur="1" fill="hold">
                                          <p:stCondLst>
                                            <p:cond delay="0"/>
                                          </p:stCondLst>
                                        </p:cTn>
                                        <p:tgtEl>
                                          <p:spTgt spid="87089"/>
                                        </p:tgtEl>
                                        <p:attrNameLst>
                                          <p:attrName>style.visibility</p:attrName>
                                        </p:attrNameLst>
                                      </p:cBhvr>
                                      <p:to>
                                        <p:strVal val="visible"/>
                                      </p:to>
                                    </p:set>
                                    <p:animEffect transition="in" filter="circle(in)">
                                      <p:cBhvr>
                                        <p:cTn id="114" dur="2000"/>
                                        <p:tgtEl>
                                          <p:spTgt spid="87089"/>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3" presetClass="exit" presetSubtype="10" fill="hold" grpId="0" nodeType="clickEffect">
                                  <p:stCondLst>
                                    <p:cond delay="0"/>
                                  </p:stCondLst>
                                  <p:childTnLst>
                                    <p:animEffect transition="out" filter="blinds(horizontal)">
                                      <p:cBhvr>
                                        <p:cTn id="118" dur="500"/>
                                        <p:tgtEl>
                                          <p:spTgt spid="87101"/>
                                        </p:tgtEl>
                                      </p:cBhvr>
                                    </p:animEffect>
                                    <p:set>
                                      <p:cBhvr>
                                        <p:cTn id="119" dur="1" fill="hold">
                                          <p:stCondLst>
                                            <p:cond delay="499"/>
                                          </p:stCondLst>
                                        </p:cTn>
                                        <p:tgtEl>
                                          <p:spTgt spid="87101"/>
                                        </p:tgtEl>
                                        <p:attrNameLst>
                                          <p:attrName>style.visibility</p:attrName>
                                        </p:attrNameLst>
                                      </p:cBhvr>
                                      <p:to>
                                        <p:strVal val="hidden"/>
                                      </p:to>
                                    </p:set>
                                  </p:childTnLst>
                                </p:cTn>
                              </p:par>
                              <p:par>
                                <p:cTn id="120" presetID="2" presetClass="entr" presetSubtype="4" fill="hold" grpId="0" nodeType="withEffect">
                                  <p:stCondLst>
                                    <p:cond delay="0"/>
                                  </p:stCondLst>
                                  <p:childTnLst>
                                    <p:set>
                                      <p:cBhvr>
                                        <p:cTn id="121" dur="1" fill="hold">
                                          <p:stCondLst>
                                            <p:cond delay="0"/>
                                          </p:stCondLst>
                                        </p:cTn>
                                        <p:tgtEl>
                                          <p:spTgt spid="87108"/>
                                        </p:tgtEl>
                                        <p:attrNameLst>
                                          <p:attrName>style.visibility</p:attrName>
                                        </p:attrNameLst>
                                      </p:cBhvr>
                                      <p:to>
                                        <p:strVal val="visible"/>
                                      </p:to>
                                    </p:set>
                                    <p:anim calcmode="lin" valueType="num">
                                      <p:cBhvr additive="base">
                                        <p:cTn id="122" dur="500" fill="hold"/>
                                        <p:tgtEl>
                                          <p:spTgt spid="87108"/>
                                        </p:tgtEl>
                                        <p:attrNameLst>
                                          <p:attrName>ppt_x</p:attrName>
                                        </p:attrNameLst>
                                      </p:cBhvr>
                                      <p:tavLst>
                                        <p:tav tm="0">
                                          <p:val>
                                            <p:strVal val="#ppt_x"/>
                                          </p:val>
                                        </p:tav>
                                        <p:tav tm="100000">
                                          <p:val>
                                            <p:strVal val="#ppt_x"/>
                                          </p:val>
                                        </p:tav>
                                      </p:tavLst>
                                    </p:anim>
                                    <p:anim calcmode="lin" valueType="num">
                                      <p:cBhvr additive="base">
                                        <p:cTn id="123" dur="500" fill="hold"/>
                                        <p:tgtEl>
                                          <p:spTgt spid="871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78" grpId="0" animBg="1"/>
      <p:bldP spid="87079" grpId="0" animBg="1"/>
      <p:bldP spid="87089" grpId="0"/>
      <p:bldP spid="87096" grpId="0" animBg="1"/>
      <p:bldP spid="87096" grpId="1" animBg="1"/>
      <p:bldP spid="87097" grpId="0" animBg="1"/>
      <p:bldP spid="87098" grpId="0" animBg="1"/>
      <p:bldP spid="87098" grpId="1" animBg="1"/>
      <p:bldP spid="87099" grpId="0" animBg="1"/>
      <p:bldP spid="87099" grpId="1" animBg="1"/>
      <p:bldP spid="87100" grpId="0" animBg="1"/>
      <p:bldP spid="87100" grpId="1" animBg="1"/>
      <p:bldP spid="87101" grpId="0" animBg="1"/>
      <p:bldP spid="87101" grpId="1" animBg="1"/>
      <p:bldP spid="87102" grpId="0" animBg="1"/>
      <p:bldP spid="87102" grpId="1" animBg="1"/>
      <p:bldP spid="87103" grpId="0" animBg="1"/>
      <p:bldP spid="87103" grpId="1" animBg="1"/>
      <p:bldP spid="87105" grpId="0" animBg="1"/>
      <p:bldP spid="87106" grpId="0" animBg="1"/>
      <p:bldP spid="87107" grpId="0" animBg="1"/>
      <p:bldP spid="8710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8F9BE9A9-7660-4011-AF27-4854601E20BD}" type="slidenum">
              <a:rPr lang="en-US">
                <a:latin typeface="Arial Black" pitchFamily="34" charset="0"/>
              </a:rPr>
              <a:pPr eaLnBrk="1" hangingPunct="1"/>
              <a:t>24</a:t>
            </a:fld>
            <a:endParaRPr lang="en-US">
              <a:latin typeface="Arial Black" pitchFamily="34" charset="0"/>
            </a:endParaRPr>
          </a:p>
        </p:txBody>
      </p:sp>
      <p:grpSp>
        <p:nvGrpSpPr>
          <p:cNvPr id="20483" name="Group 50"/>
          <p:cNvGrpSpPr>
            <a:grpSpLocks/>
          </p:cNvGrpSpPr>
          <p:nvPr/>
        </p:nvGrpSpPr>
        <p:grpSpPr bwMode="auto">
          <a:xfrm>
            <a:off x="0" y="685800"/>
            <a:ext cx="8991600" cy="4876800"/>
            <a:chOff x="0" y="432"/>
            <a:chExt cx="5664" cy="3072"/>
          </a:xfrm>
        </p:grpSpPr>
        <p:sp>
          <p:nvSpPr>
            <p:cNvPr id="20485" name="AutoShape 5"/>
            <p:cNvSpPr>
              <a:spLocks noChangeArrowheads="1"/>
            </p:cNvSpPr>
            <p:nvPr/>
          </p:nvSpPr>
          <p:spPr bwMode="auto">
            <a:xfrm>
              <a:off x="0" y="1344"/>
              <a:ext cx="5664" cy="2160"/>
            </a:xfrm>
            <a:prstGeom prst="roundRect">
              <a:avLst>
                <a:gd name="adj" fmla="val 16667"/>
              </a:avLst>
            </a:prstGeom>
            <a:solidFill>
              <a:srgbClr val="FFFFFF"/>
            </a:solidFill>
            <a:ln w="9360">
              <a:solidFill>
                <a:srgbClr val="FF0066"/>
              </a:solidFill>
              <a:prstDash val="lgDash"/>
              <a:miter lim="800000"/>
              <a:headEnd/>
              <a:tailEnd/>
            </a:ln>
          </p:spPr>
          <p:txBody>
            <a:bodyPr anchor="ctr"/>
            <a:lstStyle/>
            <a:p>
              <a:endParaRPr lang="en-US"/>
            </a:p>
          </p:txBody>
        </p:sp>
        <p:sp>
          <p:nvSpPr>
            <p:cNvPr id="20486" name="AutoShape 9"/>
            <p:cNvSpPr>
              <a:spLocks noChangeArrowheads="1"/>
            </p:cNvSpPr>
            <p:nvPr/>
          </p:nvSpPr>
          <p:spPr bwMode="auto">
            <a:xfrm>
              <a:off x="1008" y="1824"/>
              <a:ext cx="1488" cy="1008"/>
            </a:xfrm>
            <a:prstGeom prst="roundRect">
              <a:avLst>
                <a:gd name="adj" fmla="val 16667"/>
              </a:avLst>
            </a:prstGeom>
            <a:solidFill>
              <a:srgbClr val="FFFFFF"/>
            </a:solidFill>
            <a:ln w="9360">
              <a:solidFill>
                <a:srgbClr val="000000"/>
              </a:solidFill>
              <a:miter lim="800000"/>
              <a:headEnd/>
              <a:tailEnd/>
            </a:ln>
          </p:spPr>
          <p:txBody>
            <a:bodyPr anchor="ctr"/>
            <a:lstStyle/>
            <a:p>
              <a:endParaRPr lang="en-US"/>
            </a:p>
          </p:txBody>
        </p:sp>
        <p:sp>
          <p:nvSpPr>
            <p:cNvPr id="20487" name="Text Box 26"/>
            <p:cNvSpPr txBox="1">
              <a:spLocks noChangeArrowheads="1"/>
            </p:cNvSpPr>
            <p:nvPr/>
          </p:nvSpPr>
          <p:spPr bwMode="auto">
            <a:xfrm>
              <a:off x="3432" y="2508"/>
              <a:ext cx="79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spcAft>
                  <a:spcPts val="1000"/>
                </a:spcAft>
              </a:pPr>
              <a:r>
                <a:rPr lang="en-US" sz="900" b="1">
                  <a:latin typeface="Calibri" pitchFamily="34" charset="0"/>
                </a:rPr>
                <a:t>Compute Element</a:t>
              </a:r>
              <a:endParaRPr lang="en-US"/>
            </a:p>
          </p:txBody>
        </p:sp>
        <p:sp>
          <p:nvSpPr>
            <p:cNvPr id="20488" name="Rectangle 3"/>
            <p:cNvSpPr>
              <a:spLocks noChangeArrowheads="1"/>
            </p:cNvSpPr>
            <p:nvPr/>
          </p:nvSpPr>
          <p:spPr bwMode="auto">
            <a:xfrm>
              <a:off x="336" y="451"/>
              <a:ext cx="4729" cy="2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endParaRPr lang="en-US"/>
            </a:p>
          </p:txBody>
        </p:sp>
        <p:sp>
          <p:nvSpPr>
            <p:cNvPr id="20489" name="Text Box 4"/>
            <p:cNvSpPr txBox="1">
              <a:spLocks noChangeArrowheads="1"/>
            </p:cNvSpPr>
            <p:nvPr/>
          </p:nvSpPr>
          <p:spPr bwMode="auto">
            <a:xfrm>
              <a:off x="1670" y="432"/>
              <a:ext cx="1872" cy="183"/>
            </a:xfrm>
            <a:prstGeom prst="rect">
              <a:avLst/>
            </a:prstGeom>
            <a:solidFill>
              <a:srgbClr val="FFFFFF"/>
            </a:solidFill>
            <a:ln w="9360">
              <a:solidFill>
                <a:srgbClr val="FF0066"/>
              </a:solidFill>
              <a:prstDash val="lgDash"/>
              <a:miter lim="800000"/>
              <a:headEnd/>
              <a:tailEnd/>
            </a:ln>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Aft>
                  <a:spcPts val="1000"/>
                </a:spcAft>
              </a:pPr>
              <a:r>
                <a:rPr lang="en-US" sz="1200" b="1">
                  <a:latin typeface="Calibri" pitchFamily="34" charset="0"/>
                </a:rPr>
                <a:t>User Interface</a:t>
              </a:r>
              <a:endParaRPr lang="en-US" sz="1200"/>
            </a:p>
          </p:txBody>
        </p:sp>
        <p:sp>
          <p:nvSpPr>
            <p:cNvPr id="20490" name="AutoShape 9"/>
            <p:cNvSpPr>
              <a:spLocks noChangeArrowheads="1"/>
            </p:cNvSpPr>
            <p:nvPr/>
          </p:nvSpPr>
          <p:spPr bwMode="auto">
            <a:xfrm>
              <a:off x="2736" y="1728"/>
              <a:ext cx="2736" cy="1440"/>
            </a:xfrm>
            <a:prstGeom prst="roundRect">
              <a:avLst>
                <a:gd name="adj" fmla="val 16667"/>
              </a:avLst>
            </a:prstGeom>
            <a:solidFill>
              <a:srgbClr val="FFFFFF"/>
            </a:solidFill>
            <a:ln w="9360">
              <a:solidFill>
                <a:srgbClr val="000000"/>
              </a:solidFill>
              <a:miter lim="800000"/>
              <a:headEnd/>
              <a:tailEnd/>
            </a:ln>
          </p:spPr>
          <p:txBody>
            <a:bodyPr anchor="ctr"/>
            <a:lstStyle/>
            <a:p>
              <a:endParaRPr lang="en-US"/>
            </a:p>
          </p:txBody>
        </p:sp>
        <p:sp>
          <p:nvSpPr>
            <p:cNvPr id="20491" name="Text Box 12"/>
            <p:cNvSpPr txBox="1">
              <a:spLocks noChangeArrowheads="1"/>
            </p:cNvSpPr>
            <p:nvPr/>
          </p:nvSpPr>
          <p:spPr bwMode="auto">
            <a:xfrm>
              <a:off x="2928" y="1536"/>
              <a:ext cx="803"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Aft>
                  <a:spcPts val="1000"/>
                </a:spcAft>
              </a:pPr>
              <a:r>
                <a:rPr lang="en-US" sz="1200" b="1"/>
                <a:t>VM Manager</a:t>
              </a:r>
            </a:p>
          </p:txBody>
        </p:sp>
        <p:grpSp>
          <p:nvGrpSpPr>
            <p:cNvPr id="20492" name="Group 17"/>
            <p:cNvGrpSpPr>
              <a:grpSpLocks/>
            </p:cNvGrpSpPr>
            <p:nvPr/>
          </p:nvGrpSpPr>
          <p:grpSpPr bwMode="auto">
            <a:xfrm>
              <a:off x="56" y="3044"/>
              <a:ext cx="1016" cy="316"/>
              <a:chOff x="2130" y="3791"/>
              <a:chExt cx="2009" cy="689"/>
            </a:xfrm>
          </p:grpSpPr>
          <p:sp>
            <p:nvSpPr>
              <p:cNvPr id="20521" name="AutoShape 18"/>
              <p:cNvSpPr>
                <a:spLocks noChangeArrowheads="1"/>
              </p:cNvSpPr>
              <p:nvPr/>
            </p:nvSpPr>
            <p:spPr bwMode="auto">
              <a:xfrm>
                <a:off x="2130" y="3791"/>
                <a:ext cx="2009" cy="689"/>
              </a:xfrm>
              <a:prstGeom prst="roundRect">
                <a:avLst>
                  <a:gd name="adj" fmla="val 16667"/>
                </a:avLst>
              </a:prstGeom>
              <a:solidFill>
                <a:srgbClr val="FFFFFF"/>
              </a:solidFill>
              <a:ln w="9360">
                <a:solidFill>
                  <a:srgbClr val="000000"/>
                </a:solidFill>
                <a:miter lim="800000"/>
                <a:headEnd/>
                <a:tailEnd/>
              </a:ln>
            </p:spPr>
            <p:txBody>
              <a:bodyPr anchor="ctr"/>
              <a:lstStyle/>
              <a:p>
                <a:endParaRPr lang="en-US"/>
              </a:p>
            </p:txBody>
          </p:sp>
          <p:sp>
            <p:nvSpPr>
              <p:cNvPr id="20522" name="Text Box 19"/>
              <p:cNvSpPr txBox="1">
                <a:spLocks noChangeArrowheads="1"/>
              </p:cNvSpPr>
              <p:nvPr/>
            </p:nvSpPr>
            <p:spPr bwMode="auto">
              <a:xfrm>
                <a:off x="2163" y="3824"/>
                <a:ext cx="1943"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Aft>
                    <a:spcPts val="1000"/>
                  </a:spcAft>
                </a:pPr>
                <a:r>
                  <a:rPr lang="en-US" sz="1000"/>
                  <a:t>Physical Resource Information Collector</a:t>
                </a:r>
              </a:p>
            </p:txBody>
          </p:sp>
        </p:grpSp>
        <p:sp>
          <p:nvSpPr>
            <p:cNvPr id="20493" name="Text Box 25"/>
            <p:cNvSpPr txBox="1">
              <a:spLocks noChangeArrowheads="1"/>
            </p:cNvSpPr>
            <p:nvPr/>
          </p:nvSpPr>
          <p:spPr bwMode="auto">
            <a:xfrm>
              <a:off x="1660" y="925"/>
              <a:ext cx="1872" cy="197"/>
            </a:xfrm>
            <a:prstGeom prst="rect">
              <a:avLst/>
            </a:prstGeom>
            <a:solidFill>
              <a:srgbClr val="FFFFFF"/>
            </a:solidFill>
            <a:ln w="9360">
              <a:solidFill>
                <a:srgbClr val="FF0066"/>
              </a:solidFill>
              <a:prstDash val="lgDash"/>
              <a:miter lim="800000"/>
              <a:headEnd/>
              <a:tailEnd/>
            </a:ln>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Aft>
                  <a:spcPts val="1000"/>
                </a:spcAft>
              </a:pPr>
              <a:r>
                <a:rPr lang="en-US" sz="1200" b="1">
                  <a:latin typeface="Calibri" pitchFamily="34" charset="0"/>
                </a:rPr>
                <a:t>Workload Management System</a:t>
              </a:r>
              <a:endParaRPr lang="en-US" sz="1200"/>
            </a:p>
          </p:txBody>
        </p:sp>
        <p:sp>
          <p:nvSpPr>
            <p:cNvPr id="24603" name="AutoShape 27"/>
            <p:cNvSpPr>
              <a:spLocks noChangeArrowheads="1"/>
            </p:cNvSpPr>
            <p:nvPr/>
          </p:nvSpPr>
          <p:spPr bwMode="auto">
            <a:xfrm>
              <a:off x="2473" y="615"/>
              <a:ext cx="205" cy="318"/>
            </a:xfrm>
            <a:prstGeom prst="upDownArrow">
              <a:avLst>
                <a:gd name="adj1" fmla="val 50000"/>
                <a:gd name="adj2" fmla="val 30009"/>
              </a:avLst>
            </a:prstGeom>
            <a:gradFill rotWithShape="0">
              <a:gsLst>
                <a:gs pos="0">
                  <a:srgbClr val="666666"/>
                </a:gs>
                <a:gs pos="50000">
                  <a:srgbClr val="000000"/>
                </a:gs>
                <a:gs pos="100000">
                  <a:srgbClr val="666666"/>
                </a:gs>
              </a:gsLst>
              <a:lin ang="5400000" scaled="1"/>
            </a:gradFill>
            <a:ln w="12600">
              <a:solidFill>
                <a:srgbClr val="000000"/>
              </a:solidFill>
              <a:miter lim="800000"/>
              <a:headEnd/>
              <a:tailEnd/>
            </a:ln>
            <a:effectLst>
              <a:outerShdw dist="25631" dir="3633274" algn="ctr" rotWithShape="0">
                <a:srgbClr val="7F7F7F"/>
              </a:outerShdw>
            </a:effectLst>
          </p:spPr>
          <p:txBody>
            <a:bodyPr anchor="ctr"/>
            <a:lstStyle/>
            <a:p>
              <a:pPr>
                <a:defRPr/>
              </a:pPr>
              <a:endParaRPr lang="en-US">
                <a:cs typeface="+mn-cs"/>
              </a:endParaRPr>
            </a:p>
          </p:txBody>
        </p:sp>
        <p:sp>
          <p:nvSpPr>
            <p:cNvPr id="24604" name="AutoShape 28"/>
            <p:cNvSpPr>
              <a:spLocks noChangeArrowheads="1"/>
            </p:cNvSpPr>
            <p:nvPr/>
          </p:nvSpPr>
          <p:spPr bwMode="auto">
            <a:xfrm>
              <a:off x="2473" y="1116"/>
              <a:ext cx="215" cy="201"/>
            </a:xfrm>
            <a:prstGeom prst="upDownArrow">
              <a:avLst>
                <a:gd name="adj1" fmla="val 50000"/>
                <a:gd name="adj2" fmla="val 30009"/>
              </a:avLst>
            </a:prstGeom>
            <a:gradFill rotWithShape="0">
              <a:gsLst>
                <a:gs pos="0">
                  <a:srgbClr val="666666"/>
                </a:gs>
                <a:gs pos="50000">
                  <a:srgbClr val="000000"/>
                </a:gs>
                <a:gs pos="100000">
                  <a:srgbClr val="666666"/>
                </a:gs>
              </a:gsLst>
              <a:lin ang="5400000" scaled="1"/>
            </a:gradFill>
            <a:ln w="12600">
              <a:solidFill>
                <a:srgbClr val="000000"/>
              </a:solidFill>
              <a:miter lim="800000"/>
              <a:headEnd/>
              <a:tailEnd/>
            </a:ln>
            <a:effectLst>
              <a:outerShdw dist="25631" dir="3633274" algn="ctr" rotWithShape="0">
                <a:srgbClr val="7F7F7F"/>
              </a:outerShdw>
            </a:effectLst>
          </p:spPr>
          <p:txBody>
            <a:bodyPr anchor="ctr"/>
            <a:lstStyle/>
            <a:p>
              <a:pPr>
                <a:defRPr/>
              </a:pPr>
              <a:endParaRPr lang="en-US">
                <a:cs typeface="+mn-cs"/>
              </a:endParaRPr>
            </a:p>
          </p:txBody>
        </p:sp>
        <p:cxnSp>
          <p:nvCxnSpPr>
            <p:cNvPr id="20496" name="AutoShape 29"/>
            <p:cNvCxnSpPr>
              <a:cxnSpLocks noChangeShapeType="1"/>
            </p:cNvCxnSpPr>
            <p:nvPr/>
          </p:nvCxnSpPr>
          <p:spPr bwMode="auto">
            <a:xfrm>
              <a:off x="525" y="768"/>
              <a:ext cx="4343" cy="0"/>
            </a:xfrm>
            <a:prstGeom prst="straightConnector1">
              <a:avLst/>
            </a:prstGeom>
            <a:noFill/>
            <a:ln w="9360">
              <a:solidFill>
                <a:srgbClr val="000000"/>
              </a:solidFill>
              <a:prstDash val="dash"/>
              <a:miter lim="800000"/>
              <a:headEnd/>
              <a:tailEnd/>
            </a:ln>
            <a:extLst>
              <a:ext uri="{909E8E84-426E-40DD-AFC4-6F175D3DCCD1}">
                <a14:hiddenFill xmlns:a14="http://schemas.microsoft.com/office/drawing/2010/main">
                  <a:noFill/>
                </a14:hiddenFill>
              </a:ext>
            </a:extLst>
          </p:spPr>
        </p:cxnSp>
        <p:cxnSp>
          <p:nvCxnSpPr>
            <p:cNvPr id="20497" name="AutoShape 30"/>
            <p:cNvCxnSpPr>
              <a:cxnSpLocks noChangeShapeType="1"/>
            </p:cNvCxnSpPr>
            <p:nvPr/>
          </p:nvCxnSpPr>
          <p:spPr bwMode="auto">
            <a:xfrm>
              <a:off x="510" y="1199"/>
              <a:ext cx="4343" cy="1"/>
            </a:xfrm>
            <a:prstGeom prst="straightConnector1">
              <a:avLst/>
            </a:prstGeom>
            <a:noFill/>
            <a:ln w="9360">
              <a:solidFill>
                <a:srgbClr val="000000"/>
              </a:solidFill>
              <a:prstDash val="dash"/>
              <a:miter lim="800000"/>
              <a:headEnd/>
              <a:tailEnd/>
            </a:ln>
            <a:extLst>
              <a:ext uri="{909E8E84-426E-40DD-AFC4-6F175D3DCCD1}">
                <a14:hiddenFill xmlns:a14="http://schemas.microsoft.com/office/drawing/2010/main">
                  <a:noFill/>
                </a14:hiddenFill>
              </a:ext>
            </a:extLst>
          </p:spPr>
        </p:cxnSp>
        <p:sp>
          <p:nvSpPr>
            <p:cNvPr id="20498" name="Text Box 25"/>
            <p:cNvSpPr txBox="1">
              <a:spLocks noChangeArrowheads="1"/>
            </p:cNvSpPr>
            <p:nvPr/>
          </p:nvSpPr>
          <p:spPr bwMode="auto">
            <a:xfrm>
              <a:off x="2208" y="1369"/>
              <a:ext cx="727" cy="167"/>
            </a:xfrm>
            <a:prstGeom prst="rect">
              <a:avLst/>
            </a:prstGeom>
            <a:solidFill>
              <a:srgbClr val="FFFFFF"/>
            </a:solidFill>
            <a:ln w="9360">
              <a:solidFill>
                <a:srgbClr val="000000"/>
              </a:solidFill>
              <a:miter lim="800000"/>
              <a:headEnd/>
              <a:tailEnd/>
            </a:ln>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Aft>
                  <a:spcPts val="1000"/>
                </a:spcAft>
              </a:pPr>
              <a:r>
                <a:rPr lang="en-US" sz="1200" b="1">
                  <a:latin typeface="Calibri" pitchFamily="34" charset="0"/>
                </a:rPr>
                <a:t>LRMS</a:t>
              </a:r>
              <a:endParaRPr lang="en-US" sz="1200"/>
            </a:p>
          </p:txBody>
        </p:sp>
        <p:cxnSp>
          <p:nvCxnSpPr>
            <p:cNvPr id="20499" name="Elbow Connector 45"/>
            <p:cNvCxnSpPr>
              <a:cxnSpLocks noChangeShapeType="1"/>
              <a:stCxn id="20498" idx="3"/>
            </p:cNvCxnSpPr>
            <p:nvPr/>
          </p:nvCxnSpPr>
          <p:spPr bwMode="auto">
            <a:xfrm>
              <a:off x="2935" y="1453"/>
              <a:ext cx="1255" cy="304"/>
            </a:xfrm>
            <a:prstGeom prst="bentConnector2">
              <a:avLst/>
            </a:prstGeom>
            <a:noFill/>
            <a:ln w="9525" algn="ctr">
              <a:solidFill>
                <a:schemeClr val="tx1"/>
              </a:solidFill>
              <a:miter lim="800000"/>
              <a:headEnd type="arrow" w="med" len="med"/>
              <a:tailEnd type="arrow" w="med" len="med"/>
            </a:ln>
            <a:extLst>
              <a:ext uri="{909E8E84-426E-40DD-AFC4-6F175D3DCCD1}">
                <a14:hiddenFill xmlns:a14="http://schemas.microsoft.com/office/drawing/2010/main">
                  <a:noFill/>
                </a14:hiddenFill>
              </a:ext>
            </a:extLst>
          </p:spPr>
        </p:cxnSp>
        <p:sp>
          <p:nvSpPr>
            <p:cNvPr id="35" name="Flowchart: Document 34"/>
            <p:cNvSpPr/>
            <p:nvPr/>
          </p:nvSpPr>
          <p:spPr bwMode="auto">
            <a:xfrm>
              <a:off x="1296" y="3072"/>
              <a:ext cx="864" cy="240"/>
            </a:xfrm>
            <a:prstGeom prst="flowChartDocumen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a:solidFill>
                    <a:schemeClr val="tx1"/>
                  </a:solidFill>
                </a:rPr>
                <a:t>Resource</a:t>
              </a:r>
            </a:p>
            <a:p>
              <a:pPr algn="ctr">
                <a:defRPr/>
              </a:pPr>
              <a:r>
                <a:rPr lang="en-US" sz="1000">
                  <a:solidFill>
                    <a:schemeClr val="tx1"/>
                  </a:solidFill>
                </a:rPr>
                <a:t>Repository</a:t>
              </a:r>
            </a:p>
          </p:txBody>
        </p:sp>
        <p:sp>
          <p:nvSpPr>
            <p:cNvPr id="37" name="Flowchart: Document 36"/>
            <p:cNvSpPr/>
            <p:nvPr/>
          </p:nvSpPr>
          <p:spPr bwMode="auto">
            <a:xfrm>
              <a:off x="192" y="2515"/>
              <a:ext cx="728" cy="228"/>
            </a:xfrm>
            <a:prstGeom prst="flowChartDocumen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a:solidFill>
                    <a:schemeClr val="tx1"/>
                  </a:solidFill>
                </a:rPr>
                <a:t>Server List</a:t>
              </a:r>
            </a:p>
          </p:txBody>
        </p:sp>
        <p:sp>
          <p:nvSpPr>
            <p:cNvPr id="20502" name="Text Box 26"/>
            <p:cNvSpPr txBox="1">
              <a:spLocks noChangeArrowheads="1"/>
            </p:cNvSpPr>
            <p:nvPr/>
          </p:nvSpPr>
          <p:spPr bwMode="auto">
            <a:xfrm>
              <a:off x="3792" y="1196"/>
              <a:ext cx="1248"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spcAft>
                  <a:spcPts val="1000"/>
                </a:spcAft>
              </a:pPr>
              <a:r>
                <a:rPr lang="en-US" sz="1600" b="1">
                  <a:latin typeface="Calibri" pitchFamily="34" charset="0"/>
                </a:rPr>
                <a:t>Computing Element</a:t>
              </a:r>
              <a:endParaRPr lang="en-US" sz="1600" b="1"/>
            </a:p>
          </p:txBody>
        </p:sp>
        <p:sp>
          <p:nvSpPr>
            <p:cNvPr id="20503" name="Text Box 12"/>
            <p:cNvSpPr txBox="1">
              <a:spLocks noChangeArrowheads="1"/>
            </p:cNvSpPr>
            <p:nvPr/>
          </p:nvSpPr>
          <p:spPr bwMode="auto">
            <a:xfrm>
              <a:off x="1152" y="1632"/>
              <a:ext cx="120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Aft>
                  <a:spcPts val="1000"/>
                </a:spcAft>
              </a:pPr>
              <a:r>
                <a:rPr lang="en-US" sz="1200" b="1"/>
                <a:t>Resource Matchmaker</a:t>
              </a:r>
            </a:p>
          </p:txBody>
        </p:sp>
        <p:sp>
          <p:nvSpPr>
            <p:cNvPr id="20504" name="Text Box 11"/>
            <p:cNvSpPr txBox="1">
              <a:spLocks noChangeArrowheads="1"/>
            </p:cNvSpPr>
            <p:nvPr/>
          </p:nvSpPr>
          <p:spPr bwMode="auto">
            <a:xfrm>
              <a:off x="1344" y="2573"/>
              <a:ext cx="768" cy="144"/>
            </a:xfrm>
            <a:prstGeom prst="rect">
              <a:avLst/>
            </a:prstGeom>
            <a:solidFill>
              <a:srgbClr val="FFFF99"/>
            </a:solidFill>
            <a:ln w="9360">
              <a:solidFill>
                <a:srgbClr val="000000"/>
              </a:solidFill>
              <a:miter lim="800000"/>
              <a:headEnd/>
              <a:tailEnd/>
            </a:ln>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Aft>
                  <a:spcPts val="1000"/>
                </a:spcAft>
              </a:pPr>
              <a:r>
                <a:rPr lang="en-US" sz="1000"/>
                <a:t>WN Tracker</a:t>
              </a:r>
            </a:p>
          </p:txBody>
        </p:sp>
        <p:cxnSp>
          <p:nvCxnSpPr>
            <p:cNvPr id="20505" name="AutoShape 27"/>
            <p:cNvCxnSpPr>
              <a:cxnSpLocks noChangeShapeType="1"/>
            </p:cNvCxnSpPr>
            <p:nvPr/>
          </p:nvCxnSpPr>
          <p:spPr bwMode="auto">
            <a:xfrm>
              <a:off x="576" y="2752"/>
              <a:ext cx="0" cy="27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20506" name="AutoShape 28"/>
            <p:cNvCxnSpPr>
              <a:cxnSpLocks noChangeShapeType="1"/>
              <a:stCxn id="20522" idx="3"/>
              <a:endCxn id="35" idx="1"/>
            </p:cNvCxnSpPr>
            <p:nvPr/>
          </p:nvCxnSpPr>
          <p:spPr bwMode="auto">
            <a:xfrm flipV="1">
              <a:off x="1055" y="3192"/>
              <a:ext cx="236" cy="1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20507" name="Line 29"/>
            <p:cNvSpPr>
              <a:spLocks noChangeShapeType="1"/>
            </p:cNvSpPr>
            <p:nvPr/>
          </p:nvSpPr>
          <p:spPr bwMode="auto">
            <a:xfrm>
              <a:off x="768" y="2064"/>
              <a:ext cx="192"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8" name="Line 30"/>
            <p:cNvSpPr>
              <a:spLocks noChangeShapeType="1"/>
            </p:cNvSpPr>
            <p:nvPr/>
          </p:nvSpPr>
          <p:spPr bwMode="auto">
            <a:xfrm>
              <a:off x="2520" y="2352"/>
              <a:ext cx="192"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509" name="Line 31"/>
            <p:cNvSpPr>
              <a:spLocks noChangeShapeType="1"/>
            </p:cNvSpPr>
            <p:nvPr/>
          </p:nvSpPr>
          <p:spPr bwMode="auto">
            <a:xfrm>
              <a:off x="1680" y="2880"/>
              <a:ext cx="0" cy="19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6" name="Flowchart: Internal Storage 35"/>
            <p:cNvSpPr/>
            <p:nvPr/>
          </p:nvSpPr>
          <p:spPr bwMode="auto">
            <a:xfrm>
              <a:off x="4896" y="2784"/>
              <a:ext cx="480" cy="192"/>
            </a:xfrm>
            <a:prstGeom prst="flowChartInternalStorag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a:solidFill>
                    <a:schemeClr val="tx1"/>
                  </a:solidFill>
                </a:rPr>
                <a:t>VM Log</a:t>
              </a:r>
            </a:p>
          </p:txBody>
        </p:sp>
        <p:sp>
          <p:nvSpPr>
            <p:cNvPr id="20511" name="Text Box 23"/>
            <p:cNvSpPr txBox="1">
              <a:spLocks noChangeArrowheads="1"/>
            </p:cNvSpPr>
            <p:nvPr/>
          </p:nvSpPr>
          <p:spPr bwMode="auto">
            <a:xfrm>
              <a:off x="3888" y="2765"/>
              <a:ext cx="864" cy="240"/>
            </a:xfrm>
            <a:prstGeom prst="rect">
              <a:avLst/>
            </a:prstGeom>
            <a:solidFill>
              <a:srgbClr val="FFFF99"/>
            </a:solidFill>
            <a:ln w="9360">
              <a:solidFill>
                <a:srgbClr val="000000"/>
              </a:solidFill>
              <a:miter lim="800000"/>
              <a:headEnd/>
              <a:tailEnd/>
            </a:ln>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Aft>
                  <a:spcPts val="1000"/>
                </a:spcAft>
              </a:pPr>
              <a:r>
                <a:rPr lang="en-US" sz="1000"/>
                <a:t>Virtual Machine information Collector</a:t>
              </a:r>
            </a:p>
          </p:txBody>
        </p:sp>
        <p:sp>
          <p:nvSpPr>
            <p:cNvPr id="20512" name="Text Box 11"/>
            <p:cNvSpPr txBox="1">
              <a:spLocks noChangeArrowheads="1"/>
            </p:cNvSpPr>
            <p:nvPr/>
          </p:nvSpPr>
          <p:spPr bwMode="auto">
            <a:xfrm>
              <a:off x="4800" y="2304"/>
              <a:ext cx="624" cy="240"/>
            </a:xfrm>
            <a:prstGeom prst="rect">
              <a:avLst/>
            </a:prstGeom>
            <a:solidFill>
              <a:srgbClr val="FFFFFF"/>
            </a:solidFill>
            <a:ln w="9360">
              <a:solidFill>
                <a:srgbClr val="000000"/>
              </a:solidFill>
              <a:miter lim="800000"/>
              <a:headEnd/>
              <a:tailEnd/>
            </a:ln>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Aft>
                  <a:spcPts val="1000"/>
                </a:spcAft>
              </a:pPr>
              <a:r>
                <a:rPr lang="en-US" sz="1000"/>
                <a:t>WN Destroyer</a:t>
              </a:r>
            </a:p>
          </p:txBody>
        </p:sp>
        <p:sp>
          <p:nvSpPr>
            <p:cNvPr id="20513" name="Text Box 23"/>
            <p:cNvSpPr txBox="1">
              <a:spLocks noChangeArrowheads="1"/>
            </p:cNvSpPr>
            <p:nvPr/>
          </p:nvSpPr>
          <p:spPr bwMode="auto">
            <a:xfrm>
              <a:off x="2880" y="2784"/>
              <a:ext cx="912" cy="240"/>
            </a:xfrm>
            <a:prstGeom prst="rect">
              <a:avLst/>
            </a:prstGeom>
            <a:solidFill>
              <a:srgbClr val="FFFFFF"/>
            </a:solidFill>
            <a:ln w="9360">
              <a:solidFill>
                <a:srgbClr val="000000"/>
              </a:solidFill>
              <a:miter lim="800000"/>
              <a:headEnd/>
              <a:tailEnd/>
            </a:ln>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Aft>
                  <a:spcPts val="1000"/>
                </a:spcAft>
              </a:pPr>
              <a:r>
                <a:rPr lang="en-US" sz="1000"/>
                <a:t>Centralized Information Controller</a:t>
              </a:r>
            </a:p>
          </p:txBody>
        </p:sp>
        <p:sp>
          <p:nvSpPr>
            <p:cNvPr id="20514" name="Text Box 11"/>
            <p:cNvSpPr txBox="1">
              <a:spLocks noChangeArrowheads="1"/>
            </p:cNvSpPr>
            <p:nvPr/>
          </p:nvSpPr>
          <p:spPr bwMode="auto">
            <a:xfrm>
              <a:off x="2784" y="2141"/>
              <a:ext cx="624" cy="528"/>
            </a:xfrm>
            <a:prstGeom prst="rect">
              <a:avLst/>
            </a:prstGeom>
            <a:solidFill>
              <a:srgbClr val="FFFF99"/>
            </a:solidFill>
            <a:ln w="9360">
              <a:solidFill>
                <a:srgbClr val="000000"/>
              </a:solidFill>
              <a:miter lim="800000"/>
              <a:headEnd/>
              <a:tailEnd/>
            </a:ln>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Aft>
                  <a:spcPts val="1000"/>
                </a:spcAft>
              </a:pPr>
              <a:r>
                <a:rPr lang="en-US" sz="1000"/>
                <a:t>Job Scheduler</a:t>
              </a:r>
            </a:p>
          </p:txBody>
        </p:sp>
        <p:sp>
          <p:nvSpPr>
            <p:cNvPr id="20515" name="Text Box 11"/>
            <p:cNvSpPr txBox="1">
              <a:spLocks noChangeArrowheads="1"/>
            </p:cNvSpPr>
            <p:nvPr/>
          </p:nvSpPr>
          <p:spPr bwMode="auto">
            <a:xfrm>
              <a:off x="4080" y="2304"/>
              <a:ext cx="624" cy="240"/>
            </a:xfrm>
            <a:prstGeom prst="rect">
              <a:avLst/>
            </a:prstGeom>
            <a:solidFill>
              <a:srgbClr val="FFFFFF"/>
            </a:solidFill>
            <a:ln w="9360">
              <a:solidFill>
                <a:srgbClr val="000000"/>
              </a:solidFill>
              <a:miter lim="800000"/>
              <a:headEnd/>
              <a:tailEnd/>
            </a:ln>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Aft>
                  <a:spcPts val="1000"/>
                </a:spcAft>
              </a:pPr>
              <a:r>
                <a:rPr lang="en-US" sz="1000"/>
                <a:t>WN Creator</a:t>
              </a:r>
            </a:p>
          </p:txBody>
        </p:sp>
        <p:sp>
          <p:nvSpPr>
            <p:cNvPr id="20516" name="Text Box 25"/>
            <p:cNvSpPr txBox="1">
              <a:spLocks noChangeArrowheads="1"/>
            </p:cNvSpPr>
            <p:nvPr/>
          </p:nvSpPr>
          <p:spPr bwMode="auto">
            <a:xfrm>
              <a:off x="3696" y="1832"/>
              <a:ext cx="1084" cy="309"/>
            </a:xfrm>
            <a:prstGeom prst="rect">
              <a:avLst/>
            </a:prstGeom>
            <a:solidFill>
              <a:srgbClr val="FFFF99"/>
            </a:solidFill>
            <a:ln w="9360">
              <a:solidFill>
                <a:srgbClr val="000000"/>
              </a:solidFill>
              <a:miter lim="800000"/>
              <a:headEnd/>
              <a:tailEnd/>
            </a:ln>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Aft>
                  <a:spcPts val="1000"/>
                </a:spcAft>
              </a:pPr>
              <a:r>
                <a:rPr lang="en-US" sz="1000"/>
                <a:t>LRMS Batch Queue Monitor</a:t>
              </a:r>
            </a:p>
          </p:txBody>
        </p:sp>
        <p:sp>
          <p:nvSpPr>
            <p:cNvPr id="20517" name="Text Box 6"/>
            <p:cNvSpPr txBox="1">
              <a:spLocks noChangeArrowheads="1"/>
            </p:cNvSpPr>
            <p:nvPr/>
          </p:nvSpPr>
          <p:spPr bwMode="auto">
            <a:xfrm>
              <a:off x="96" y="1987"/>
              <a:ext cx="643" cy="239"/>
            </a:xfrm>
            <a:prstGeom prst="rect">
              <a:avLst/>
            </a:prstGeom>
            <a:solidFill>
              <a:srgbClr val="FFFFFF"/>
            </a:solidFill>
            <a:ln w="9360">
              <a:solidFill>
                <a:srgbClr val="000000"/>
              </a:solidFill>
              <a:miter lim="800000"/>
              <a:headEnd/>
              <a:tailEnd/>
            </a:ln>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Aft>
                  <a:spcPts val="1000"/>
                </a:spcAft>
              </a:pPr>
              <a:r>
                <a:rPr lang="en-US" sz="1000"/>
                <a:t>IP/HN Constructor</a:t>
              </a:r>
            </a:p>
          </p:txBody>
        </p:sp>
        <p:sp>
          <p:nvSpPr>
            <p:cNvPr id="20518" name="AutoShape 46"/>
            <p:cNvSpPr>
              <a:spLocks noChangeArrowheads="1"/>
            </p:cNvSpPr>
            <p:nvPr/>
          </p:nvSpPr>
          <p:spPr bwMode="auto">
            <a:xfrm>
              <a:off x="3408" y="2237"/>
              <a:ext cx="528" cy="384"/>
            </a:xfrm>
            <a:prstGeom prst="flowChartPredefinedProcess">
              <a:avLst/>
            </a:prstGeom>
            <a:solidFill>
              <a:srgbClr val="FFFF99"/>
            </a:solidFill>
            <a:ln w="9525">
              <a:solidFill>
                <a:schemeClr val="tx1"/>
              </a:solidFill>
              <a:miter lim="800000"/>
              <a:headEnd/>
              <a:tailEnd/>
            </a:ln>
          </p:spPr>
          <p:txBody>
            <a:bodyPr wrap="none" anchor="ctr"/>
            <a:lstStyle/>
            <a:p>
              <a:pPr algn="ctr"/>
              <a:r>
                <a:rPr lang="en-US" sz="1000"/>
                <a:t>Scheduling</a:t>
              </a:r>
            </a:p>
            <a:p>
              <a:pPr algn="ctr"/>
              <a:r>
                <a:rPr lang="en-US" sz="1000"/>
                <a:t>policy</a:t>
              </a:r>
            </a:p>
          </p:txBody>
        </p:sp>
        <p:sp>
          <p:nvSpPr>
            <p:cNvPr id="20519" name="AutoShape 47"/>
            <p:cNvSpPr>
              <a:spLocks noChangeArrowheads="1"/>
            </p:cNvSpPr>
            <p:nvPr/>
          </p:nvSpPr>
          <p:spPr bwMode="auto">
            <a:xfrm>
              <a:off x="1776" y="1997"/>
              <a:ext cx="624" cy="384"/>
            </a:xfrm>
            <a:prstGeom prst="flowChartPredefinedProcess">
              <a:avLst/>
            </a:prstGeom>
            <a:solidFill>
              <a:srgbClr val="FFFF99"/>
            </a:solidFill>
            <a:ln w="9525">
              <a:solidFill>
                <a:schemeClr val="tx1"/>
              </a:solidFill>
              <a:miter lim="800000"/>
              <a:headEnd/>
              <a:tailEnd/>
            </a:ln>
          </p:spPr>
          <p:txBody>
            <a:bodyPr wrap="none" anchor="ctr"/>
            <a:lstStyle/>
            <a:p>
              <a:pPr algn="ctr"/>
              <a:r>
                <a:rPr lang="en-US" sz="1000"/>
                <a:t>Matchmaking</a:t>
              </a:r>
            </a:p>
            <a:p>
              <a:pPr algn="ctr"/>
              <a:r>
                <a:rPr lang="en-US" sz="1000"/>
                <a:t>policy</a:t>
              </a:r>
            </a:p>
          </p:txBody>
        </p:sp>
        <p:sp>
          <p:nvSpPr>
            <p:cNvPr id="20520" name="Text Box 11"/>
            <p:cNvSpPr txBox="1">
              <a:spLocks noChangeArrowheads="1"/>
            </p:cNvSpPr>
            <p:nvPr/>
          </p:nvSpPr>
          <p:spPr bwMode="auto">
            <a:xfrm>
              <a:off x="1152" y="1949"/>
              <a:ext cx="624" cy="528"/>
            </a:xfrm>
            <a:prstGeom prst="rect">
              <a:avLst/>
            </a:prstGeom>
            <a:solidFill>
              <a:srgbClr val="FFFFFF"/>
            </a:solidFill>
            <a:ln w="9360">
              <a:solidFill>
                <a:srgbClr val="000000"/>
              </a:solidFill>
              <a:miter lim="800000"/>
              <a:headEnd/>
              <a:tailEnd/>
            </a:ln>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Aft>
                  <a:spcPts val="1000"/>
                </a:spcAft>
              </a:pPr>
              <a:r>
                <a:rPr lang="en-US" sz="1000"/>
                <a:t>Resource Identifier</a:t>
              </a:r>
            </a:p>
          </p:txBody>
        </p:sp>
      </p:grpSp>
      <p:sp>
        <p:nvSpPr>
          <p:cNvPr id="20484" name="Rectangle 51"/>
          <p:cNvSpPr>
            <a:spLocks noChangeArrowheads="1"/>
          </p:cNvSpPr>
          <p:nvPr/>
        </p:nvSpPr>
        <p:spPr bwMode="auto">
          <a:xfrm>
            <a:off x="152400" y="76200"/>
            <a:ext cx="8991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3600" dirty="0">
                <a:solidFill>
                  <a:srgbClr val="FF0000"/>
                </a:solidFill>
              </a:rPr>
              <a:t>Proposed Architecture for Phase </a:t>
            </a:r>
            <a:r>
              <a:rPr lang="en-US" sz="3600" dirty="0" smtClean="0">
                <a:solidFill>
                  <a:srgbClr val="FF0000"/>
                </a:solidFill>
              </a:rPr>
              <a:t>II</a:t>
            </a:r>
            <a:endParaRPr lang="en-US" sz="3600" dirty="0">
              <a:solidFill>
                <a:srgbClr val="FF0000"/>
              </a:solidFill>
            </a:endParaRPr>
          </a:p>
        </p:txBody>
      </p:sp>
    </p:spTree>
    <p:extLst>
      <p:ext uri="{BB962C8B-B14F-4D97-AF65-F5344CB8AC3E}">
        <p14:creationId xmlns:p14="http://schemas.microsoft.com/office/powerpoint/2010/main" val="240229109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Our CARE Resource Broker</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Semantic description of resources</a:t>
            </a:r>
          </a:p>
          <a:p>
            <a:r>
              <a:rPr lang="en-US" dirty="0" smtClean="0"/>
              <a:t>SLA Negotiation</a:t>
            </a:r>
          </a:p>
          <a:p>
            <a:r>
              <a:rPr lang="en-US" dirty="0" smtClean="0"/>
              <a:t>Heuristic Scheduling</a:t>
            </a:r>
          </a:p>
          <a:p>
            <a:r>
              <a:rPr lang="en-US" dirty="0" smtClean="0"/>
              <a:t>Trust management Integration</a:t>
            </a:r>
          </a:p>
          <a:p>
            <a:r>
              <a:rPr lang="en-US" dirty="0" smtClean="0"/>
              <a:t>Virtual resource provisioning</a:t>
            </a:r>
            <a:endParaRPr lang="en-US" dirty="0"/>
          </a:p>
        </p:txBody>
      </p:sp>
    </p:spTree>
    <p:extLst>
      <p:ext uri="{BB962C8B-B14F-4D97-AF65-F5344CB8AC3E}">
        <p14:creationId xmlns:p14="http://schemas.microsoft.com/office/powerpoint/2010/main" val="1772874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236446" y="0"/>
            <a:ext cx="8229600" cy="838200"/>
          </a:xfrm>
        </p:spPr>
        <p:txBody>
          <a:bodyPr/>
          <a:lstStyle/>
          <a:p>
            <a:pPr algn="ctr" eaLnBrk="1" fontAlgn="auto" hangingPunct="1">
              <a:spcAft>
                <a:spcPts val="0"/>
              </a:spcAft>
              <a:defRPr/>
            </a:pPr>
            <a:r>
              <a:rPr lang="en-US" sz="2800" dirty="0" smtClean="0">
                <a:solidFill>
                  <a:srgbClr val="002060"/>
                </a:solidFill>
                <a:effectLst/>
                <a:latin typeface="Arial Headings"/>
              </a:rPr>
              <a:t>Layered Architecture</a:t>
            </a:r>
          </a:p>
        </p:txBody>
      </p:sp>
      <p:pic>
        <p:nvPicPr>
          <p:cNvPr id="1741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914400"/>
            <a:ext cx="7212013"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Slide Number Placeholder 2"/>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3C5AB636-85D1-4133-AAB7-29FC8E6E05A5}" type="slidenum">
              <a:rPr lang="en-US" smtClean="0">
                <a:solidFill>
                  <a:srgbClr val="000000"/>
                </a:solidFill>
              </a:rPr>
              <a:pPr fontAlgn="base">
                <a:spcBef>
                  <a:spcPct val="0"/>
                </a:spcBef>
                <a:spcAft>
                  <a:spcPct val="0"/>
                </a:spcAft>
                <a:defRPr/>
              </a:pPr>
              <a:t>26</a:t>
            </a:fld>
            <a:endParaRPr lang="en-US" smtClean="0">
              <a:solidFill>
                <a:srgbClr val="000000"/>
              </a:solidFill>
            </a:endParaRPr>
          </a:p>
        </p:txBody>
      </p:sp>
      <p:sp>
        <p:nvSpPr>
          <p:cNvPr id="17413" name="Date Placeholder 3"/>
          <p:cNvSpPr>
            <a:spLocks noGrp="1"/>
          </p:cNvSpPr>
          <p:nvPr>
            <p:ph type="dt" sz="quarter" idx="10"/>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fld id="{3BA56556-ED8D-4382-8992-BE4EB583C8AB}" type="datetime1">
              <a:rPr lang="en-US" smtClean="0">
                <a:solidFill>
                  <a:srgbClr val="000000"/>
                </a:solidFill>
              </a:rPr>
              <a:pPr fontAlgn="base">
                <a:spcBef>
                  <a:spcPct val="0"/>
                </a:spcBef>
                <a:spcAft>
                  <a:spcPct val="0"/>
                </a:spcAft>
                <a:defRPr/>
              </a:pPr>
              <a:t>3/22/2013</a:t>
            </a:fld>
            <a:endParaRPr lang="en-US" smtClean="0">
              <a:solidFill>
                <a:srgbClr val="000000"/>
              </a:solidFill>
            </a:endParaRPr>
          </a:p>
        </p:txBody>
      </p:sp>
    </p:spTree>
    <p:extLst>
      <p:ext uri="{BB962C8B-B14F-4D97-AF65-F5344CB8AC3E}">
        <p14:creationId xmlns:p14="http://schemas.microsoft.com/office/powerpoint/2010/main" val="16001365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Cloud for DHAKSHA</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Our department of Aeronautical engineering has Avionics Division</a:t>
            </a:r>
          </a:p>
          <a:p>
            <a:r>
              <a:rPr lang="en-US" dirty="0" smtClean="0"/>
              <a:t>Faculty and students developed Unmanned Aerial Vehicle (UAV) System</a:t>
            </a:r>
          </a:p>
          <a:p>
            <a:r>
              <a:rPr lang="en-US" dirty="0" smtClean="0"/>
              <a:t>Successfully completed</a:t>
            </a:r>
          </a:p>
          <a:p>
            <a:pPr marL="0" indent="0">
              <a:buNone/>
            </a:pPr>
            <a:r>
              <a:rPr lang="en-US" dirty="0" smtClean="0"/>
              <a:t>    UAV Forge entry test </a:t>
            </a:r>
          </a:p>
          <a:p>
            <a:pPr marL="0" indent="0">
              <a:buNone/>
            </a:pPr>
            <a:r>
              <a:rPr lang="en-US" dirty="0" smtClean="0"/>
              <a:t>    conducted by NASA </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2213" y="3717925"/>
            <a:ext cx="3913187"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31080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UAV Forge Entry</a:t>
            </a:r>
            <a:endParaRPr lang="en-US" dirty="0">
              <a:solidFill>
                <a:srgbClr val="FF0000"/>
              </a:solidFill>
            </a:endParaRPr>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8534400"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44740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0000"/>
                </a:solidFill>
              </a:rPr>
              <a:t>Dhaksha</a:t>
            </a:r>
            <a:r>
              <a:rPr lang="en-US" dirty="0" smtClean="0">
                <a:solidFill>
                  <a:srgbClr val="FF0000"/>
                </a:solidFill>
              </a:rPr>
              <a:t> team at USA</a:t>
            </a:r>
            <a:endParaRPr lang="en-US" dirty="0">
              <a:solidFill>
                <a:srgbClr val="FF0000"/>
              </a:solidFill>
            </a:endParaRPr>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82242"/>
            <a:ext cx="7391400" cy="4918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45190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a:solidFill>
                  <a:srgbClr val="FF0000"/>
                </a:solidFill>
                <a:latin typeface="Calibri" charset="0"/>
              </a:rPr>
              <a:t>Agenda</a:t>
            </a:r>
          </a:p>
        </p:txBody>
      </p:sp>
      <p:sp>
        <p:nvSpPr>
          <p:cNvPr id="5123" name="Content Placeholder 2"/>
          <p:cNvSpPr>
            <a:spLocks noGrp="1"/>
          </p:cNvSpPr>
          <p:nvPr>
            <p:ph idx="1"/>
          </p:nvPr>
        </p:nvSpPr>
        <p:spPr>
          <a:xfrm>
            <a:off x="457200" y="1676400"/>
            <a:ext cx="8229600" cy="3048000"/>
          </a:xfrm>
        </p:spPr>
        <p:txBody>
          <a:bodyPr/>
          <a:lstStyle/>
          <a:p>
            <a:pPr eaLnBrk="1" hangingPunct="1"/>
            <a:r>
              <a:rPr lang="en-US" dirty="0" smtClean="0">
                <a:latin typeface="Calibri" charset="0"/>
              </a:rPr>
              <a:t>Our Research Experience</a:t>
            </a:r>
          </a:p>
          <a:p>
            <a:pPr eaLnBrk="1" hangingPunct="1"/>
            <a:r>
              <a:rPr lang="en-US" dirty="0" smtClean="0">
                <a:latin typeface="Calibri" charset="0"/>
              </a:rPr>
              <a:t>Current Research</a:t>
            </a:r>
          </a:p>
          <a:p>
            <a:pPr eaLnBrk="1" hangingPunct="1"/>
            <a:r>
              <a:rPr lang="en-US" dirty="0" smtClean="0">
                <a:latin typeface="Calibri" charset="0"/>
              </a:rPr>
              <a:t>Conclusion</a:t>
            </a:r>
            <a:endParaRPr lang="en-US" dirty="0">
              <a:latin typeface="Calibri" charset="0"/>
            </a:endParaRPr>
          </a:p>
        </p:txBody>
      </p:sp>
      <p:pic>
        <p:nvPicPr>
          <p:cNvPr id="2" name="Picture 1"/>
          <p:cNvPicPr>
            <a:picLocks noChangeAspect="1"/>
          </p:cNvPicPr>
          <p:nvPr/>
        </p:nvPicPr>
        <p:blipFill>
          <a:blip r:embed="rId2"/>
          <a:stretch>
            <a:fillRect/>
          </a:stretch>
        </p:blipFill>
        <p:spPr>
          <a:xfrm>
            <a:off x="5105400" y="4152900"/>
            <a:ext cx="3492500" cy="2324100"/>
          </a:xfrm>
          <a:prstGeom prst="rect">
            <a:avLst/>
          </a:prstGeom>
        </p:spPr>
      </p:pic>
    </p:spTree>
    <p:extLst>
      <p:ext uri="{BB962C8B-B14F-4D97-AF65-F5344CB8AC3E}">
        <p14:creationId xmlns:p14="http://schemas.microsoft.com/office/powerpoint/2010/main" val="28007608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fontScale="90000"/>
          </a:bodyPr>
          <a:lstStyle/>
          <a:p>
            <a:r>
              <a:rPr lang="en-US" sz="3600" dirty="0" smtClean="0">
                <a:solidFill>
                  <a:srgbClr val="FF0000"/>
                </a:solidFill>
              </a:rPr>
              <a:t>DHAKSHA :UAV of Madras Institute of Technology, Anna University</a:t>
            </a:r>
            <a:endParaRPr lang="en-US" sz="3600"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00"/>
            <a:ext cx="6676570" cy="500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07554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5058" name="Picture 2"/>
          <p:cNvPicPr>
            <a:picLocks noChangeAspect="1" noChangeArrowheads="1"/>
          </p:cNvPicPr>
          <p:nvPr/>
        </p:nvPicPr>
        <p:blipFill>
          <a:blip r:embed="rId2"/>
          <a:srcRect/>
          <a:stretch>
            <a:fillRect/>
          </a:stretch>
        </p:blipFill>
        <p:spPr bwMode="auto">
          <a:xfrm>
            <a:off x="0" y="0"/>
            <a:ext cx="9753600" cy="7315200"/>
          </a:xfrm>
          <a:prstGeom prst="rect">
            <a:avLst/>
          </a:prstGeom>
          <a:noFill/>
          <a:ln w="9525">
            <a:noFill/>
            <a:miter lim="800000"/>
            <a:headEnd/>
            <a:tailEnd/>
          </a:ln>
          <a:effectLst/>
        </p:spPr>
      </p:pic>
    </p:spTree>
    <p:extLst>
      <p:ext uri="{BB962C8B-B14F-4D97-AF65-F5344CB8AC3E}">
        <p14:creationId xmlns:p14="http://schemas.microsoft.com/office/powerpoint/2010/main" val="15710676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6082" name="Picture 2"/>
          <p:cNvPicPr>
            <a:picLocks noChangeAspect="1" noChangeArrowheads="1"/>
          </p:cNvPicPr>
          <p:nvPr/>
        </p:nvPicPr>
        <p:blipFill>
          <a:blip r:embed="rId2"/>
          <a:srcRect/>
          <a:stretch>
            <a:fillRect/>
          </a:stretch>
        </p:blipFill>
        <p:spPr bwMode="auto">
          <a:xfrm>
            <a:off x="0" y="0"/>
            <a:ext cx="9753600" cy="7315200"/>
          </a:xfrm>
          <a:prstGeom prst="rect">
            <a:avLst/>
          </a:prstGeom>
          <a:noFill/>
          <a:ln w="9525">
            <a:noFill/>
            <a:miter lim="800000"/>
            <a:headEnd/>
            <a:tailEnd/>
          </a:ln>
          <a:effectLst/>
        </p:spPr>
      </p:pic>
    </p:spTree>
    <p:extLst>
      <p:ext uri="{BB962C8B-B14F-4D97-AF65-F5344CB8AC3E}">
        <p14:creationId xmlns:p14="http://schemas.microsoft.com/office/powerpoint/2010/main" val="38422748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7106" name="Picture 2"/>
          <p:cNvPicPr>
            <a:picLocks noChangeAspect="1" noChangeArrowheads="1"/>
          </p:cNvPicPr>
          <p:nvPr/>
        </p:nvPicPr>
        <p:blipFill>
          <a:blip r:embed="rId2"/>
          <a:srcRect/>
          <a:stretch>
            <a:fillRect/>
          </a:stretch>
        </p:blipFill>
        <p:spPr bwMode="auto">
          <a:xfrm>
            <a:off x="0" y="0"/>
            <a:ext cx="9753600" cy="7315200"/>
          </a:xfrm>
          <a:prstGeom prst="rect">
            <a:avLst/>
          </a:prstGeom>
          <a:noFill/>
          <a:ln w="9525">
            <a:noFill/>
            <a:miter lim="800000"/>
            <a:headEnd/>
            <a:tailEnd/>
          </a:ln>
          <a:effectLst/>
        </p:spPr>
      </p:pic>
    </p:spTree>
    <p:extLst>
      <p:ext uri="{BB962C8B-B14F-4D97-AF65-F5344CB8AC3E}">
        <p14:creationId xmlns:p14="http://schemas.microsoft.com/office/powerpoint/2010/main" val="40962710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9154" name="Picture 2"/>
          <p:cNvPicPr>
            <a:picLocks noChangeAspect="1" noChangeArrowheads="1"/>
          </p:cNvPicPr>
          <p:nvPr/>
        </p:nvPicPr>
        <p:blipFill>
          <a:blip r:embed="rId2"/>
          <a:srcRect/>
          <a:stretch>
            <a:fillRect/>
          </a:stretch>
        </p:blipFill>
        <p:spPr bwMode="auto">
          <a:xfrm>
            <a:off x="0" y="0"/>
            <a:ext cx="9753600" cy="7315200"/>
          </a:xfrm>
          <a:prstGeom prst="rect">
            <a:avLst/>
          </a:prstGeom>
          <a:noFill/>
          <a:ln w="9525">
            <a:noFill/>
            <a:miter lim="800000"/>
            <a:headEnd/>
            <a:tailEnd/>
          </a:ln>
          <a:effectLst/>
        </p:spPr>
      </p:pic>
    </p:spTree>
    <p:extLst>
      <p:ext uri="{BB962C8B-B14F-4D97-AF65-F5344CB8AC3E}">
        <p14:creationId xmlns:p14="http://schemas.microsoft.com/office/powerpoint/2010/main" val="14713589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FF"/>
                </a:solidFill>
              </a:rPr>
              <a:t>Our focus in DHAKSHA</a:t>
            </a:r>
            <a:endParaRPr lang="en-US" dirty="0">
              <a:solidFill>
                <a:srgbClr val="FF00FF"/>
              </a:solidFill>
            </a:endParaRPr>
          </a:p>
        </p:txBody>
      </p:sp>
      <p:sp>
        <p:nvSpPr>
          <p:cNvPr id="3" name="Content Placeholder 2"/>
          <p:cNvSpPr>
            <a:spLocks noGrp="1"/>
          </p:cNvSpPr>
          <p:nvPr>
            <p:ph idx="1"/>
          </p:nvPr>
        </p:nvSpPr>
        <p:spPr/>
        <p:txBody>
          <a:bodyPr/>
          <a:lstStyle/>
          <a:p>
            <a:r>
              <a:rPr lang="en-US" dirty="0" smtClean="0"/>
              <a:t>Proposing cloud services for traffic monitoring</a:t>
            </a:r>
          </a:p>
          <a:p>
            <a:r>
              <a:rPr lang="en-US" dirty="0" smtClean="0"/>
              <a:t>Police </a:t>
            </a:r>
            <a:r>
              <a:rPr lang="en-US" dirty="0" err="1" smtClean="0"/>
              <a:t>Bandobast</a:t>
            </a:r>
            <a:endParaRPr lang="en-US" dirty="0" smtClean="0"/>
          </a:p>
          <a:p>
            <a:r>
              <a:rPr lang="en-US" dirty="0" smtClean="0"/>
              <a:t>Agriculture applications</a:t>
            </a:r>
          </a:p>
          <a:p>
            <a:endParaRPr lang="en-US" dirty="0"/>
          </a:p>
        </p:txBody>
      </p:sp>
    </p:spTree>
    <p:extLst>
      <p:ext uri="{BB962C8B-B14F-4D97-AF65-F5344CB8AC3E}">
        <p14:creationId xmlns:p14="http://schemas.microsoft.com/office/powerpoint/2010/main" val="2377297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228600" y="152400"/>
            <a:ext cx="8229600" cy="457200"/>
          </a:xfrm>
        </p:spPr>
        <p:txBody>
          <a:bodyPr>
            <a:normAutofit fontScale="90000"/>
          </a:bodyPr>
          <a:lstStyle/>
          <a:p>
            <a:pPr eaLnBrk="1" hangingPunct="1"/>
            <a:r>
              <a:rPr lang="en-US" smtClean="0">
                <a:solidFill>
                  <a:srgbClr val="0066FF"/>
                </a:solidFill>
              </a:rPr>
              <a:t>Agricultural Application</a:t>
            </a:r>
          </a:p>
        </p:txBody>
      </p:sp>
      <p:sp>
        <p:nvSpPr>
          <p:cNvPr id="60419" name="Rectangle 3"/>
          <p:cNvSpPr>
            <a:spLocks noGrp="1" noChangeArrowheads="1"/>
          </p:cNvSpPr>
          <p:nvPr>
            <p:ph type="body" idx="1"/>
          </p:nvPr>
        </p:nvSpPr>
        <p:spPr>
          <a:xfrm>
            <a:off x="76200" y="1143000"/>
            <a:ext cx="8991600" cy="5715000"/>
          </a:xfrm>
        </p:spPr>
        <p:txBody>
          <a:bodyPr/>
          <a:lstStyle/>
          <a:p>
            <a:pPr eaLnBrk="1" hangingPunct="1"/>
            <a:r>
              <a:rPr lang="en-US" smtClean="0"/>
              <a:t>Agriculture and IT fields are merged</a:t>
            </a:r>
          </a:p>
          <a:p>
            <a:pPr lvl="1" eaLnBrk="1" hangingPunct="1"/>
            <a:r>
              <a:rPr lang="en-US" smtClean="0"/>
              <a:t>Defect detection in Mango Fruits</a:t>
            </a:r>
          </a:p>
          <a:p>
            <a:pPr lvl="1" eaLnBrk="1" hangingPunct="1"/>
            <a:r>
              <a:rPr lang="en-US" smtClean="0"/>
              <a:t>Alphonso Famous in Konkan from Maharastra</a:t>
            </a:r>
          </a:p>
          <a:p>
            <a:pPr lvl="1" eaLnBrk="1" hangingPunct="1"/>
            <a:r>
              <a:rPr lang="en-US" i="1" smtClean="0"/>
              <a:t>Agricultural university</a:t>
            </a:r>
            <a:r>
              <a:rPr lang="en-US" smtClean="0"/>
              <a:t> in </a:t>
            </a:r>
            <a:r>
              <a:rPr lang="en-US" i="1" smtClean="0"/>
              <a:t>Konkan</a:t>
            </a:r>
            <a:r>
              <a:rPr lang="en-US" smtClean="0"/>
              <a:t>, </a:t>
            </a:r>
            <a:r>
              <a:rPr lang="en-US" i="1" smtClean="0"/>
              <a:t>Maharashtra and CEERI had worked in spongy tissue problem</a:t>
            </a:r>
            <a:endParaRPr lang="en-US" smtClean="0"/>
          </a:p>
          <a:p>
            <a:pPr eaLnBrk="1" hangingPunct="1"/>
            <a:endParaRPr lang="en-US" smtClean="0"/>
          </a:p>
        </p:txBody>
      </p:sp>
      <p:pic>
        <p:nvPicPr>
          <p:cNvPr id="604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114800"/>
            <a:ext cx="15621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4267200"/>
            <a:ext cx="1933575"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4725" y="152400"/>
            <a:ext cx="181927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3800475"/>
            <a:ext cx="3219450"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2458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0" y="5181600"/>
            <a:ext cx="2590800" cy="381000"/>
          </a:xfrm>
        </p:spPr>
        <p:txBody>
          <a:bodyPr/>
          <a:lstStyle/>
          <a:p>
            <a:pPr eaLnBrk="1" hangingPunct="1"/>
            <a:r>
              <a:rPr lang="en-US" sz="1800" smtClean="0"/>
              <a:t>X Ray-Non spongy fruit</a:t>
            </a:r>
          </a:p>
        </p:txBody>
      </p:sp>
      <p:sp>
        <p:nvSpPr>
          <p:cNvPr id="18435" name="Slide Number Placeholder 4"/>
          <p:cNvSpPr>
            <a:spLocks noGrp="1"/>
          </p:cNvSpPr>
          <p:nvPr>
            <p:ph type="sldNum" sz="quarter" idx="12"/>
          </p:nvPr>
        </p:nvSpPr>
        <p:spPr>
          <a:xfrm>
            <a:off x="3124200" y="6356350"/>
            <a:ext cx="2895600" cy="365125"/>
          </a:xfrm>
        </p:spPr>
        <p:txBody>
          <a:bodyPr/>
          <a:lstStyle/>
          <a:p>
            <a:pPr algn="ctr">
              <a:defRPr/>
            </a:pPr>
            <a:fld id="{7517BB30-0272-4207-9BE6-B2F6357FBF3A}" type="slidenum">
              <a:rPr lang="en-US" smtClean="0">
                <a:cs typeface="Arial" pitchFamily="34" charset="0"/>
              </a:rPr>
              <a:pPr algn="ctr">
                <a:defRPr/>
              </a:pPr>
              <a:t>37</a:t>
            </a:fld>
            <a:endParaRPr lang="en-US" smtClean="0">
              <a:cs typeface="Arial" pitchFamily="34" charset="0"/>
            </a:endParaRPr>
          </a:p>
        </p:txBody>
      </p:sp>
      <p:pic>
        <p:nvPicPr>
          <p:cNvPr id="6246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124200" y="304800"/>
            <a:ext cx="1971675" cy="2085975"/>
          </a:xfrm>
        </p:spPr>
      </p:pic>
      <p:pic>
        <p:nvPicPr>
          <p:cNvPr id="6246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048000"/>
            <a:ext cx="1695450"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28600"/>
            <a:ext cx="184785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3124200"/>
            <a:ext cx="190500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285750"/>
            <a:ext cx="1866900"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7925" y="3324225"/>
            <a:ext cx="1819275"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txBox="1">
            <a:spLocks/>
          </p:cNvSpPr>
          <p:nvPr/>
        </p:nvSpPr>
        <p:spPr bwMode="auto">
          <a:xfrm>
            <a:off x="152400" y="2438400"/>
            <a:ext cx="2057400" cy="381000"/>
          </a:xfrm>
          <a:prstGeom prst="rect">
            <a:avLst/>
          </a:prstGeom>
          <a:noFill/>
          <a:ln w="9525">
            <a:noFill/>
            <a:miter lim="800000"/>
            <a:headEnd/>
            <a:tailEnd/>
          </a:ln>
        </p:spPr>
        <p:txBody>
          <a:bodyPr anchor="ctr"/>
          <a:lstStyle/>
          <a:p>
            <a:pPr eaLnBrk="0" hangingPunct="0">
              <a:defRPr/>
            </a:pPr>
            <a:r>
              <a:rPr lang="en-US" kern="0" dirty="0">
                <a:latin typeface="+mj-lt"/>
                <a:ea typeface="+mj-ea"/>
                <a:cs typeface="+mj-cs"/>
              </a:rPr>
              <a:t>Non spongy fruit</a:t>
            </a:r>
          </a:p>
        </p:txBody>
      </p:sp>
      <p:sp>
        <p:nvSpPr>
          <p:cNvPr id="13" name="Title 1"/>
          <p:cNvSpPr txBox="1">
            <a:spLocks/>
          </p:cNvSpPr>
          <p:nvPr/>
        </p:nvSpPr>
        <p:spPr bwMode="auto">
          <a:xfrm>
            <a:off x="3124200" y="2514600"/>
            <a:ext cx="2362200" cy="381000"/>
          </a:xfrm>
          <a:prstGeom prst="rect">
            <a:avLst/>
          </a:prstGeom>
          <a:noFill/>
          <a:ln w="9525">
            <a:noFill/>
            <a:miter lim="800000"/>
            <a:headEnd/>
            <a:tailEnd/>
          </a:ln>
        </p:spPr>
        <p:txBody>
          <a:bodyPr anchor="ctr"/>
          <a:lstStyle/>
          <a:p>
            <a:pPr eaLnBrk="0" hangingPunct="0">
              <a:defRPr/>
            </a:pPr>
            <a:r>
              <a:rPr lang="en-US" kern="0" dirty="0">
                <a:latin typeface="+mj-lt"/>
                <a:ea typeface="+mj-ea"/>
                <a:cs typeface="+mj-cs"/>
              </a:rPr>
              <a:t>Whole  spongy fruit</a:t>
            </a:r>
          </a:p>
        </p:txBody>
      </p:sp>
      <p:sp>
        <p:nvSpPr>
          <p:cNvPr id="14" name="Title 1"/>
          <p:cNvSpPr txBox="1">
            <a:spLocks/>
          </p:cNvSpPr>
          <p:nvPr/>
        </p:nvSpPr>
        <p:spPr bwMode="auto">
          <a:xfrm>
            <a:off x="3124200" y="5486400"/>
            <a:ext cx="2590800" cy="381000"/>
          </a:xfrm>
          <a:prstGeom prst="rect">
            <a:avLst/>
          </a:prstGeom>
          <a:noFill/>
          <a:ln w="9525">
            <a:noFill/>
            <a:miter lim="800000"/>
            <a:headEnd/>
            <a:tailEnd/>
          </a:ln>
        </p:spPr>
        <p:txBody>
          <a:bodyPr anchor="ctr"/>
          <a:lstStyle/>
          <a:p>
            <a:pPr eaLnBrk="0" hangingPunct="0">
              <a:defRPr/>
            </a:pPr>
            <a:r>
              <a:rPr lang="en-US" kern="0" dirty="0">
                <a:latin typeface="+mj-lt"/>
                <a:ea typeface="+mj-ea"/>
                <a:cs typeface="+mj-cs"/>
              </a:rPr>
              <a:t>X Ray- spongy fruit</a:t>
            </a:r>
          </a:p>
        </p:txBody>
      </p:sp>
      <p:sp>
        <p:nvSpPr>
          <p:cNvPr id="15" name="Title 1"/>
          <p:cNvSpPr txBox="1">
            <a:spLocks/>
          </p:cNvSpPr>
          <p:nvPr/>
        </p:nvSpPr>
        <p:spPr bwMode="auto">
          <a:xfrm>
            <a:off x="5943600" y="2590800"/>
            <a:ext cx="2743200" cy="381000"/>
          </a:xfrm>
          <a:prstGeom prst="rect">
            <a:avLst/>
          </a:prstGeom>
          <a:noFill/>
          <a:ln w="9525">
            <a:noFill/>
            <a:miter lim="800000"/>
            <a:headEnd/>
            <a:tailEnd/>
          </a:ln>
        </p:spPr>
        <p:txBody>
          <a:bodyPr anchor="ctr"/>
          <a:lstStyle/>
          <a:p>
            <a:pPr eaLnBrk="0" hangingPunct="0">
              <a:defRPr/>
            </a:pPr>
            <a:r>
              <a:rPr lang="en-US" kern="0" dirty="0" err="1">
                <a:latin typeface="+mj-lt"/>
                <a:ea typeface="+mj-ea"/>
                <a:cs typeface="+mj-cs"/>
              </a:rPr>
              <a:t>Alphonso</a:t>
            </a:r>
            <a:r>
              <a:rPr lang="en-US" kern="0" dirty="0">
                <a:latin typeface="+mj-lt"/>
                <a:ea typeface="+mj-ea"/>
                <a:cs typeface="+mj-cs"/>
              </a:rPr>
              <a:t> - spongy fruit</a:t>
            </a:r>
          </a:p>
        </p:txBody>
      </p:sp>
      <p:sp>
        <p:nvSpPr>
          <p:cNvPr id="16" name="Title 1"/>
          <p:cNvSpPr txBox="1">
            <a:spLocks/>
          </p:cNvSpPr>
          <p:nvPr/>
        </p:nvSpPr>
        <p:spPr bwMode="auto">
          <a:xfrm>
            <a:off x="5791200" y="5562600"/>
            <a:ext cx="3048000" cy="381000"/>
          </a:xfrm>
          <a:prstGeom prst="rect">
            <a:avLst/>
          </a:prstGeom>
          <a:noFill/>
          <a:ln w="9525">
            <a:noFill/>
            <a:miter lim="800000"/>
            <a:headEnd/>
            <a:tailEnd/>
          </a:ln>
        </p:spPr>
        <p:txBody>
          <a:bodyPr anchor="ctr"/>
          <a:lstStyle/>
          <a:p>
            <a:pPr eaLnBrk="0" hangingPunct="0">
              <a:defRPr/>
            </a:pPr>
            <a:r>
              <a:rPr lang="en-US" kern="0" dirty="0">
                <a:latin typeface="+mj-lt"/>
                <a:ea typeface="+mj-ea"/>
                <a:cs typeface="+mj-cs"/>
              </a:rPr>
              <a:t>spongy fruit with air cavity</a:t>
            </a:r>
          </a:p>
        </p:txBody>
      </p:sp>
    </p:spTree>
    <p:extLst>
      <p:ext uri="{BB962C8B-B14F-4D97-AF65-F5344CB8AC3E}">
        <p14:creationId xmlns:p14="http://schemas.microsoft.com/office/powerpoint/2010/main" val="28644539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p:txBody>
          <a:bodyPr/>
          <a:lstStyle/>
          <a:p>
            <a:pPr eaLnBrk="1" hangingPunct="1"/>
            <a:r>
              <a:rPr lang="en-US" sz="4000" smtClean="0">
                <a:solidFill>
                  <a:srgbClr val="002060"/>
                </a:solidFill>
              </a:rPr>
              <a:t>Application – A Trial @CEERI</a:t>
            </a:r>
            <a:r>
              <a:rPr lang="en-US" sz="4000" smtClean="0"/>
              <a:t/>
            </a:r>
            <a:br>
              <a:rPr lang="en-US" sz="4000" smtClean="0"/>
            </a:br>
            <a:r>
              <a:rPr lang="en-US" sz="2400" smtClean="0">
                <a:solidFill>
                  <a:srgbClr val="00CC00"/>
                </a:solidFill>
              </a:rPr>
              <a:t>(</a:t>
            </a:r>
            <a:r>
              <a:rPr lang="en-US" sz="2400" smtClean="0">
                <a:solidFill>
                  <a:srgbClr val="C52A0B"/>
                </a:solidFill>
              </a:rPr>
              <a:t>C</a:t>
            </a:r>
            <a:r>
              <a:rPr lang="en-US" sz="2400" smtClean="0">
                <a:solidFill>
                  <a:srgbClr val="00CC00"/>
                </a:solidFill>
              </a:rPr>
              <a:t>entre for </a:t>
            </a:r>
            <a:r>
              <a:rPr lang="en-US" sz="2400" smtClean="0">
                <a:solidFill>
                  <a:srgbClr val="A50021"/>
                </a:solidFill>
              </a:rPr>
              <a:t>E</a:t>
            </a:r>
            <a:r>
              <a:rPr lang="en-US" sz="2400" smtClean="0">
                <a:solidFill>
                  <a:srgbClr val="00CC00"/>
                </a:solidFill>
              </a:rPr>
              <a:t>lectrical and </a:t>
            </a:r>
            <a:r>
              <a:rPr lang="en-US" sz="2400" smtClean="0">
                <a:solidFill>
                  <a:srgbClr val="C52A0B"/>
                </a:solidFill>
              </a:rPr>
              <a:t>E</a:t>
            </a:r>
            <a:r>
              <a:rPr lang="en-US" sz="2400" smtClean="0">
                <a:solidFill>
                  <a:srgbClr val="00CC00"/>
                </a:solidFill>
              </a:rPr>
              <a:t>lectronics </a:t>
            </a:r>
            <a:r>
              <a:rPr lang="en-US" sz="2400" smtClean="0">
                <a:solidFill>
                  <a:srgbClr val="C52A0B"/>
                </a:solidFill>
              </a:rPr>
              <a:t>R</a:t>
            </a:r>
            <a:r>
              <a:rPr lang="en-US" sz="2400" smtClean="0">
                <a:solidFill>
                  <a:srgbClr val="00CC00"/>
                </a:solidFill>
              </a:rPr>
              <a:t>esearch </a:t>
            </a:r>
            <a:r>
              <a:rPr lang="en-US" sz="2400" smtClean="0">
                <a:solidFill>
                  <a:srgbClr val="C52A0B"/>
                </a:solidFill>
              </a:rPr>
              <a:t>I</a:t>
            </a:r>
            <a:r>
              <a:rPr lang="en-US" sz="2400" smtClean="0">
                <a:solidFill>
                  <a:srgbClr val="00CC00"/>
                </a:solidFill>
              </a:rPr>
              <a:t>nstitute)</a:t>
            </a:r>
          </a:p>
        </p:txBody>
      </p:sp>
      <p:sp>
        <p:nvSpPr>
          <p:cNvPr id="63491" name="Rectangle 3"/>
          <p:cNvSpPr>
            <a:spLocks noGrp="1" noChangeArrowheads="1"/>
          </p:cNvSpPr>
          <p:nvPr>
            <p:ph type="body" idx="4294967295"/>
          </p:nvPr>
        </p:nvSpPr>
        <p:spPr>
          <a:xfrm>
            <a:off x="457200" y="1752600"/>
            <a:ext cx="8229600" cy="4343400"/>
          </a:xfrm>
        </p:spPr>
        <p:txBody>
          <a:bodyPr/>
          <a:lstStyle/>
          <a:p>
            <a:pPr eaLnBrk="1" hangingPunct="1"/>
            <a:r>
              <a:rPr lang="en-US" dirty="0" smtClean="0"/>
              <a:t>Detection of defects in Fruits</a:t>
            </a:r>
          </a:p>
          <a:p>
            <a:pPr eaLnBrk="1" hangingPunct="1"/>
            <a:r>
              <a:rPr lang="en-US" dirty="0" smtClean="0"/>
              <a:t>Application is already available as a sequential one</a:t>
            </a:r>
          </a:p>
          <a:p>
            <a:pPr eaLnBrk="1" hangingPunct="1"/>
            <a:r>
              <a:rPr lang="en-US" dirty="0" smtClean="0"/>
              <a:t>MPI code has been developed and tested in our test bed.</a:t>
            </a:r>
          </a:p>
          <a:p>
            <a:pPr eaLnBrk="1" hangingPunct="1"/>
            <a:r>
              <a:rPr lang="en-US" dirty="0" smtClean="0"/>
              <a:t>Increase in throughput has been achieved by creating virtual machines and executing the code in parallel . </a:t>
            </a:r>
          </a:p>
        </p:txBody>
      </p:sp>
      <p:sp>
        <p:nvSpPr>
          <p:cNvPr id="63492" name="Slide Number Placeholder 4"/>
          <p:cNvSpPr txBox="1">
            <a:spLocks noGrp="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fld id="{81D77043-0A23-409A-963F-0D84B4115B3C}" type="slidenum">
              <a:rPr lang="en-US" sz="1200">
                <a:latin typeface="Arial Black" pitchFamily="34" charset="0"/>
              </a:rPr>
              <a:pPr algn="r" eaLnBrk="1" hangingPunct="1"/>
              <a:t>38</a:t>
            </a:fld>
            <a:endParaRPr lang="en-US" sz="1200">
              <a:latin typeface="Arial Black" pitchFamily="34" charset="0"/>
            </a:endParaRPr>
          </a:p>
        </p:txBody>
      </p:sp>
    </p:spTree>
    <p:extLst>
      <p:ext uri="{BB962C8B-B14F-4D97-AF65-F5344CB8AC3E}">
        <p14:creationId xmlns:p14="http://schemas.microsoft.com/office/powerpoint/2010/main" val="22672740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Content Placeholder 3" descr="resear1.jpg"/>
          <p:cNvPicPr>
            <a:picLocks noGrp="1" noChangeAspect="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79400" y="1143000"/>
            <a:ext cx="8528050" cy="5181600"/>
          </a:xfrm>
        </p:spPr>
      </p:pic>
      <p:sp>
        <p:nvSpPr>
          <p:cNvPr id="64515" name="Text Box 3"/>
          <p:cNvSpPr txBox="1">
            <a:spLocks noChangeArrowheads="1"/>
          </p:cNvSpPr>
          <p:nvPr/>
        </p:nvSpPr>
        <p:spPr bwMode="auto">
          <a:xfrm>
            <a:off x="4648200" y="5715000"/>
            <a:ext cx="274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spcBef>
                <a:spcPct val="50000"/>
              </a:spcBef>
            </a:pPr>
            <a:r>
              <a:rPr lang="en-US" sz="2800">
                <a:cs typeface="Times New Roman" pitchFamily="18" charset="0"/>
              </a:rPr>
              <a:t>CEERI Lab</a:t>
            </a:r>
          </a:p>
        </p:txBody>
      </p:sp>
      <p:sp>
        <p:nvSpPr>
          <p:cNvPr id="64516" name="Slide Number Placeholder 4"/>
          <p:cNvSpPr txBox="1">
            <a:spLocks noGrp="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fld id="{CCDF3826-6D66-4624-A83F-014DB932D4BC}" type="slidenum">
              <a:rPr lang="en-US" sz="1200">
                <a:latin typeface="Arial Black" pitchFamily="34" charset="0"/>
              </a:rPr>
              <a:pPr algn="r" eaLnBrk="1" hangingPunct="1"/>
              <a:t>39</a:t>
            </a:fld>
            <a:endParaRPr lang="en-US" sz="1200">
              <a:latin typeface="Arial Black" pitchFamily="34" charset="0"/>
            </a:endParaRPr>
          </a:p>
        </p:txBody>
      </p:sp>
    </p:spTree>
    <p:extLst>
      <p:ext uri="{BB962C8B-B14F-4D97-AF65-F5344CB8AC3E}">
        <p14:creationId xmlns:p14="http://schemas.microsoft.com/office/powerpoint/2010/main" val="6543431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mtClean="0"/>
              <a:t>Research Activities @ CARE</a:t>
            </a:r>
          </a:p>
        </p:txBody>
      </p:sp>
      <p:sp>
        <p:nvSpPr>
          <p:cNvPr id="40963" name="Rectangle 2"/>
          <p:cNvSpPr>
            <a:spLocks noGrp="1" noChangeArrowheads="1"/>
          </p:cNvSpPr>
          <p:nvPr>
            <p:ph type="title"/>
          </p:nvPr>
        </p:nvSpPr>
        <p:spPr/>
        <p:txBody>
          <a:bodyPr>
            <a:normAutofit/>
          </a:bodyPr>
          <a:lstStyle/>
          <a:p>
            <a:pPr eaLnBrk="1" hangingPunct="1"/>
            <a:r>
              <a:rPr lang="en-US" dirty="0" smtClean="0">
                <a:solidFill>
                  <a:srgbClr val="FF0000"/>
                </a:solidFill>
              </a:rPr>
              <a:t>Our Research Contributions</a:t>
            </a:r>
          </a:p>
        </p:txBody>
      </p:sp>
      <p:sp>
        <p:nvSpPr>
          <p:cNvPr id="40964" name="Rectangle 3"/>
          <p:cNvSpPr>
            <a:spLocks noGrp="1" noChangeArrowheads="1"/>
          </p:cNvSpPr>
          <p:nvPr>
            <p:ph type="body" idx="1"/>
          </p:nvPr>
        </p:nvSpPr>
        <p:spPr>
          <a:xfrm>
            <a:off x="457200" y="2057400"/>
            <a:ext cx="8229600" cy="3733800"/>
          </a:xfrm>
        </p:spPr>
        <p:txBody>
          <a:bodyPr>
            <a:noAutofit/>
          </a:bodyPr>
          <a:lstStyle/>
          <a:p>
            <a:pPr eaLnBrk="1" hangingPunct="1"/>
            <a:r>
              <a:rPr lang="en-US" sz="2800" dirty="0" smtClean="0"/>
              <a:t>Technology Partner to GARUDA Grid</a:t>
            </a:r>
          </a:p>
          <a:p>
            <a:pPr eaLnBrk="1" hangingPunct="1"/>
            <a:r>
              <a:rPr lang="en-US" sz="2800" dirty="0" smtClean="0"/>
              <a:t>Contribution to Globus, Gridway etc…</a:t>
            </a:r>
          </a:p>
          <a:p>
            <a:pPr eaLnBrk="1" hangingPunct="1"/>
            <a:r>
              <a:rPr lang="en-US" sz="2800" dirty="0" smtClean="0"/>
              <a:t>Consultancy to Honeywell Technology Solutions</a:t>
            </a:r>
          </a:p>
          <a:p>
            <a:pPr eaLnBrk="1" hangingPunct="1"/>
            <a:r>
              <a:rPr lang="en-US" sz="2800" dirty="0" smtClean="0"/>
              <a:t>Collaboration with MIMOS</a:t>
            </a:r>
          </a:p>
          <a:p>
            <a:pPr eaLnBrk="1" hangingPunct="1"/>
            <a:r>
              <a:rPr lang="en-US" sz="2800" dirty="0" smtClean="0"/>
              <a:t>Joint activity with Athabasca University</a:t>
            </a:r>
          </a:p>
          <a:p>
            <a:pPr eaLnBrk="1" hangingPunct="1"/>
            <a:r>
              <a:rPr lang="en-US" sz="2800" dirty="0" smtClean="0"/>
              <a:t>Training Faculty and Students</a:t>
            </a:r>
          </a:p>
          <a:p>
            <a:pPr eaLnBrk="1" hangingPunct="1"/>
            <a:r>
              <a:rPr lang="en-US" sz="2800" dirty="0" smtClean="0"/>
              <a:t>Developing Utilities for beginners</a:t>
            </a:r>
          </a:p>
          <a:p>
            <a:pPr eaLnBrk="1" hangingPunct="1"/>
            <a:r>
              <a:rPr lang="en-US" sz="2800" dirty="0" smtClean="0"/>
              <a:t>Collaborative research activities</a:t>
            </a:r>
          </a:p>
        </p:txBody>
      </p:sp>
    </p:spTree>
    <p:extLst>
      <p:ext uri="{BB962C8B-B14F-4D97-AF65-F5344CB8AC3E}">
        <p14:creationId xmlns:p14="http://schemas.microsoft.com/office/powerpoint/2010/main" val="21120933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idx="4294967295"/>
          </p:nvPr>
        </p:nvSpPr>
        <p:spPr>
          <a:xfrm>
            <a:off x="304800" y="0"/>
            <a:ext cx="8229600" cy="914400"/>
          </a:xfrm>
        </p:spPr>
        <p:txBody>
          <a:bodyPr lIns="0" rIns="0" bIns="0" anchor="b"/>
          <a:lstStyle/>
          <a:p>
            <a:pPr eaLnBrk="1" hangingPunct="1"/>
            <a:r>
              <a:rPr lang="en-US" sz="2800" smtClean="0">
                <a:solidFill>
                  <a:srgbClr val="002060"/>
                </a:solidFill>
              </a:rPr>
              <a:t>Surface Defects</a:t>
            </a:r>
          </a:p>
        </p:txBody>
      </p:sp>
      <p:graphicFrame>
        <p:nvGraphicFramePr>
          <p:cNvPr id="9" name="Content Placeholder 8"/>
          <p:cNvGraphicFramePr>
            <a:graphicFrameLocks noGrp="1"/>
          </p:cNvGraphicFramePr>
          <p:nvPr>
            <p:ph idx="4294967295"/>
          </p:nvPr>
        </p:nvGraphicFramePr>
        <p:xfrm>
          <a:off x="228600" y="1143000"/>
          <a:ext cx="82296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5540" name="Picture 4" descr="R10_B.BMP"/>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705600" y="1066800"/>
            <a:ext cx="1905000"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5" descr="1p1.bmp"/>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33400" y="4964113"/>
            <a:ext cx="1609725" cy="133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 y="1219200"/>
            <a:ext cx="190500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9" descr="2p1.bmp"/>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04800" y="2971800"/>
            <a:ext cx="1752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4" name="Slide Number Placeholder 9"/>
          <p:cNvSpPr txBox="1">
            <a:spLocks noGrp="1"/>
          </p:cNvSpPr>
          <p:nvPr/>
        </p:nvSpPr>
        <p:spPr bwMode="auto">
          <a:xfrm>
            <a:off x="6553200" y="62484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fld id="{BB0A3A12-AA25-41B3-91A2-F6060A3E09BC}" type="slidenum">
              <a:rPr lang="en-US" sz="1200">
                <a:latin typeface="Arial Black" pitchFamily="34" charset="0"/>
              </a:rPr>
              <a:pPr algn="r" eaLnBrk="1" hangingPunct="1"/>
              <a:t>40</a:t>
            </a:fld>
            <a:endParaRPr lang="en-US" sz="1200">
              <a:latin typeface="Arial Black" pitchFamily="34" charset="0"/>
            </a:endParaRPr>
          </a:p>
        </p:txBody>
      </p:sp>
    </p:spTree>
    <p:extLst>
      <p:ext uri="{BB962C8B-B14F-4D97-AF65-F5344CB8AC3E}">
        <p14:creationId xmlns:p14="http://schemas.microsoft.com/office/powerpoint/2010/main" val="7213864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5867400" cy="715962"/>
          </a:xfrm>
        </p:spPr>
        <p:txBody>
          <a:bodyPr>
            <a:normAutofit/>
          </a:bodyPr>
          <a:lstStyle/>
          <a:p>
            <a:r>
              <a:rPr lang="en-US" sz="3600" dirty="0" smtClean="0">
                <a:solidFill>
                  <a:srgbClr val="FF0000"/>
                </a:solidFill>
              </a:rPr>
              <a:t>Educational World is changing</a:t>
            </a:r>
            <a:endParaRPr lang="en-US" sz="3600" dirty="0">
              <a:solidFill>
                <a:srgbClr val="FF0000"/>
              </a:solidFill>
            </a:endParaRPr>
          </a:p>
        </p:txBody>
      </p:sp>
      <p:sp>
        <p:nvSpPr>
          <p:cNvPr id="3" name="Content Placeholder 2"/>
          <p:cNvSpPr>
            <a:spLocks noGrp="1"/>
          </p:cNvSpPr>
          <p:nvPr>
            <p:ph idx="1"/>
          </p:nvPr>
        </p:nvSpPr>
        <p:spPr>
          <a:xfrm>
            <a:off x="457200" y="1371600"/>
            <a:ext cx="8229600" cy="4525963"/>
          </a:xfrm>
        </p:spPr>
        <p:txBody>
          <a:bodyPr/>
          <a:lstStyle/>
          <a:p>
            <a:r>
              <a:rPr lang="en-US" b="1" dirty="0" smtClean="0">
                <a:solidFill>
                  <a:srgbClr val="00B0F0"/>
                </a:solidFill>
              </a:rPr>
              <a:t>On site Teaching /Learning</a:t>
            </a:r>
          </a:p>
          <a:p>
            <a:pPr lvl="1"/>
            <a:r>
              <a:rPr lang="en-US" dirty="0" err="1" smtClean="0"/>
              <a:t>Gurukulum</a:t>
            </a:r>
            <a:endParaRPr lang="en-US" dirty="0" smtClean="0"/>
          </a:p>
          <a:p>
            <a:pPr lvl="1"/>
            <a:r>
              <a:rPr lang="en-US" dirty="0" smtClean="0"/>
              <a:t>Class room </a:t>
            </a:r>
          </a:p>
          <a:p>
            <a:r>
              <a:rPr lang="en-US" b="1" dirty="0" smtClean="0">
                <a:solidFill>
                  <a:srgbClr val="CC00CC"/>
                </a:solidFill>
              </a:rPr>
              <a:t>On line Teaching / Learning</a:t>
            </a:r>
          </a:p>
          <a:p>
            <a:pPr lvl="1"/>
            <a:r>
              <a:rPr lang="en-US" dirty="0" smtClean="0"/>
              <a:t>Distance Education</a:t>
            </a:r>
          </a:p>
          <a:p>
            <a:pPr lvl="1"/>
            <a:r>
              <a:rPr lang="en-US" dirty="0" smtClean="0"/>
              <a:t>On line courses</a:t>
            </a:r>
          </a:p>
          <a:p>
            <a:pPr lvl="1"/>
            <a:r>
              <a:rPr lang="en-US" dirty="0" smtClean="0"/>
              <a:t>Short term Training</a:t>
            </a:r>
          </a:p>
          <a:p>
            <a:pPr lvl="1"/>
            <a:r>
              <a:rPr lang="en-US" dirty="0" smtClean="0"/>
              <a:t>Certificate Courses</a:t>
            </a:r>
          </a:p>
          <a:p>
            <a:pPr lvl="1"/>
            <a:endParaRPr lang="en-US" dirty="0"/>
          </a:p>
        </p:txBody>
      </p:sp>
      <p:pic>
        <p:nvPicPr>
          <p:cNvPr id="4" name="Picture 5"/>
          <p:cNvPicPr>
            <a:picLocks noChangeAspect="1" noChangeArrowheads="1"/>
          </p:cNvPicPr>
          <p:nvPr/>
        </p:nvPicPr>
        <p:blipFill>
          <a:blip r:embed="rId2" cstate="print"/>
          <a:srcRect/>
          <a:stretch>
            <a:fillRect/>
          </a:stretch>
        </p:blipFill>
        <p:spPr bwMode="auto">
          <a:xfrm>
            <a:off x="6019800" y="4648200"/>
            <a:ext cx="2778803" cy="1904999"/>
          </a:xfrm>
          <a:prstGeom prst="rect">
            <a:avLst/>
          </a:prstGeom>
          <a:noFill/>
          <a:ln w="9525">
            <a:noFill/>
            <a:miter lim="800000"/>
            <a:headEnd/>
            <a:tailEnd/>
          </a:ln>
          <a:effectLst/>
        </p:spPr>
      </p:pic>
      <p:pic>
        <p:nvPicPr>
          <p:cNvPr id="3074" name="Picture 2"/>
          <p:cNvPicPr>
            <a:picLocks noChangeAspect="1" noChangeArrowheads="1"/>
          </p:cNvPicPr>
          <p:nvPr/>
        </p:nvPicPr>
        <p:blipFill>
          <a:blip r:embed="rId3"/>
          <a:srcRect/>
          <a:stretch>
            <a:fillRect/>
          </a:stretch>
        </p:blipFill>
        <p:spPr bwMode="auto">
          <a:xfrm>
            <a:off x="6067425" y="609600"/>
            <a:ext cx="2619375" cy="1743075"/>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6067425" y="2457597"/>
            <a:ext cx="2619375" cy="1962003"/>
          </a:xfrm>
          <a:prstGeom prst="rect">
            <a:avLst/>
          </a:prstGeom>
          <a:noFill/>
          <a:ln w="9525">
            <a:noFill/>
            <a:miter lim="800000"/>
            <a:headEnd/>
            <a:tailEnd/>
          </a:ln>
          <a:effectLst/>
        </p:spPr>
      </p:pic>
    </p:spTree>
    <p:extLst>
      <p:ext uri="{BB962C8B-B14F-4D97-AF65-F5344CB8AC3E}">
        <p14:creationId xmlns:p14="http://schemas.microsoft.com/office/powerpoint/2010/main" val="22818746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normAutofit/>
          </a:bodyPr>
          <a:lstStyle/>
          <a:p>
            <a:r>
              <a:rPr lang="en-US" dirty="0" err="1" smtClean="0">
                <a:solidFill>
                  <a:srgbClr val="FF0000"/>
                </a:solidFill>
              </a:rPr>
              <a:t>Gurukulum</a:t>
            </a:r>
            <a:r>
              <a:rPr lang="en-US" dirty="0" smtClean="0">
                <a:solidFill>
                  <a:srgbClr val="FF0000"/>
                </a:solidFill>
              </a:rPr>
              <a:t> teaching(Guru-</a:t>
            </a:r>
            <a:r>
              <a:rPr lang="en-US" dirty="0" err="1" smtClean="0">
                <a:solidFill>
                  <a:srgbClr val="FF0000"/>
                </a:solidFill>
              </a:rPr>
              <a:t>Sishyan</a:t>
            </a:r>
            <a:r>
              <a:rPr lang="en-US" dirty="0" smtClean="0">
                <a:solidFill>
                  <a:srgbClr val="FF0000"/>
                </a:solidFill>
              </a:rPr>
              <a:t>)</a:t>
            </a:r>
            <a:endParaRPr lang="en-US" dirty="0">
              <a:solidFill>
                <a:srgbClr val="FF0000"/>
              </a:solidFill>
            </a:endParaRPr>
          </a:p>
        </p:txBody>
      </p:sp>
      <p:sp>
        <p:nvSpPr>
          <p:cNvPr id="3" name="Content Placeholder 2"/>
          <p:cNvSpPr>
            <a:spLocks noGrp="1"/>
          </p:cNvSpPr>
          <p:nvPr>
            <p:ph idx="1"/>
          </p:nvPr>
        </p:nvSpPr>
        <p:spPr>
          <a:xfrm>
            <a:off x="457200" y="1143000"/>
            <a:ext cx="8229600" cy="4754563"/>
          </a:xfrm>
        </p:spPr>
        <p:txBody>
          <a:bodyPr>
            <a:normAutofit/>
          </a:bodyPr>
          <a:lstStyle/>
          <a:p>
            <a:r>
              <a:rPr lang="en-US" dirty="0" smtClean="0"/>
              <a:t>Learner has to follow the instructions of Guru </a:t>
            </a:r>
          </a:p>
          <a:p>
            <a:r>
              <a:rPr lang="en-US" dirty="0" smtClean="0"/>
              <a:t>Guru is the authority of evaluation</a:t>
            </a:r>
          </a:p>
          <a:p>
            <a:r>
              <a:rPr lang="en-US" dirty="0" smtClean="0"/>
              <a:t>No standard syllabi or curriculum  or evaluation </a:t>
            </a:r>
          </a:p>
          <a:p>
            <a:r>
              <a:rPr lang="en-US" dirty="0" smtClean="0"/>
              <a:t>Guru centered </a:t>
            </a:r>
          </a:p>
          <a:p>
            <a:r>
              <a:rPr lang="en-US" dirty="0" smtClean="0"/>
              <a:t>Knowledge oriented</a:t>
            </a:r>
          </a:p>
          <a:p>
            <a:pPr>
              <a:buNone/>
            </a:pPr>
            <a:endParaRPr lang="en-US" dirty="0"/>
          </a:p>
        </p:txBody>
      </p:sp>
      <p:pic>
        <p:nvPicPr>
          <p:cNvPr id="4" name="Picture 2"/>
          <p:cNvPicPr>
            <a:picLocks noChangeAspect="1" noChangeArrowheads="1"/>
          </p:cNvPicPr>
          <p:nvPr/>
        </p:nvPicPr>
        <p:blipFill>
          <a:blip r:embed="rId2"/>
          <a:srcRect/>
          <a:stretch>
            <a:fillRect/>
          </a:stretch>
        </p:blipFill>
        <p:spPr bwMode="auto">
          <a:xfrm>
            <a:off x="5105399" y="3429000"/>
            <a:ext cx="3740727" cy="2590800"/>
          </a:xfrm>
          <a:prstGeom prst="rect">
            <a:avLst/>
          </a:prstGeom>
          <a:noFill/>
          <a:ln w="9525">
            <a:noFill/>
            <a:miter lim="800000"/>
            <a:headEnd/>
            <a:tailEnd/>
          </a:ln>
          <a:effectLst/>
        </p:spPr>
      </p:pic>
    </p:spTree>
    <p:extLst>
      <p:ext uri="{BB962C8B-B14F-4D97-AF65-F5344CB8AC3E}">
        <p14:creationId xmlns:p14="http://schemas.microsoft.com/office/powerpoint/2010/main" val="2121235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76200"/>
            <a:ext cx="5410200" cy="769441"/>
          </a:xfrm>
          <a:prstGeom prst="rect">
            <a:avLst/>
          </a:prstGeom>
        </p:spPr>
        <p:txBody>
          <a:bodyPr wrap="square">
            <a:spAutoFit/>
          </a:bodyPr>
          <a:lstStyle/>
          <a:p>
            <a:pPr algn="ctr"/>
            <a:r>
              <a:rPr lang="en-US" sz="4400" dirty="0">
                <a:solidFill>
                  <a:srgbClr val="FF0000"/>
                </a:solidFill>
              </a:rPr>
              <a:t>Smart </a:t>
            </a:r>
            <a:r>
              <a:rPr lang="en-US" sz="4400" dirty="0" smtClean="0">
                <a:solidFill>
                  <a:srgbClr val="FF0000"/>
                </a:solidFill>
              </a:rPr>
              <a:t>Learning</a:t>
            </a:r>
            <a:endParaRPr lang="en-US" sz="4400" dirty="0">
              <a:solidFill>
                <a:srgbClr val="FF0000"/>
              </a:solidFill>
            </a:endParaRPr>
          </a:p>
        </p:txBody>
      </p:sp>
      <p:pic>
        <p:nvPicPr>
          <p:cNvPr id="4" name="Picture 3" descr="smart_lear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914400"/>
            <a:ext cx="3810000" cy="2895600"/>
          </a:xfrm>
          <a:prstGeom prst="rect">
            <a:avLst/>
          </a:prstGeom>
        </p:spPr>
      </p:pic>
      <p:pic>
        <p:nvPicPr>
          <p:cNvPr id="5" name="Picture 4" descr="smart_learn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3883001"/>
            <a:ext cx="4038600" cy="2974999"/>
          </a:xfrm>
          <a:prstGeom prst="rect">
            <a:avLst/>
          </a:prstGeom>
        </p:spPr>
      </p:pic>
      <p:pic>
        <p:nvPicPr>
          <p:cNvPr id="6" name="Picture 5" descr="smart_learn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1143000"/>
            <a:ext cx="3492500" cy="2324100"/>
          </a:xfrm>
          <a:prstGeom prst="rect">
            <a:avLst/>
          </a:prstGeom>
        </p:spPr>
      </p:pic>
    </p:spTree>
    <p:extLst>
      <p:ext uri="{BB962C8B-B14F-4D97-AF65-F5344CB8AC3E}">
        <p14:creationId xmlns:p14="http://schemas.microsoft.com/office/powerpoint/2010/main" val="8441868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75360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43190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189" y="457200"/>
            <a:ext cx="8938411" cy="559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3537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Our Current research Focus</a:t>
            </a:r>
            <a:endParaRPr lang="en-US" dirty="0">
              <a:solidFill>
                <a:srgbClr val="FF0000"/>
              </a:solidFill>
            </a:endParaRPr>
          </a:p>
        </p:txBody>
      </p:sp>
      <p:sp>
        <p:nvSpPr>
          <p:cNvPr id="3" name="Content Placeholder 2"/>
          <p:cNvSpPr>
            <a:spLocks noGrp="1"/>
          </p:cNvSpPr>
          <p:nvPr>
            <p:ph idx="1"/>
          </p:nvPr>
        </p:nvSpPr>
        <p:spPr>
          <a:xfrm>
            <a:off x="457200" y="1600200"/>
            <a:ext cx="8229600" cy="4525963"/>
          </a:xfrm>
        </p:spPr>
        <p:txBody>
          <a:bodyPr/>
          <a:lstStyle/>
          <a:p>
            <a:r>
              <a:rPr lang="en-US" dirty="0" smtClean="0"/>
              <a:t>E learning, M learning and U learning</a:t>
            </a:r>
          </a:p>
          <a:p>
            <a:r>
              <a:rPr lang="en-US" dirty="0" err="1" smtClean="0"/>
              <a:t>Gurukula</a:t>
            </a:r>
            <a:r>
              <a:rPr lang="en-US" dirty="0" smtClean="0"/>
              <a:t> Teaching was our ancient method of teaching</a:t>
            </a:r>
          </a:p>
          <a:p>
            <a:r>
              <a:rPr lang="en-US" dirty="0" smtClean="0"/>
              <a:t>We follow that conceptual idea for our current teaching / learning process</a:t>
            </a:r>
            <a:endParaRPr lang="en-US" dirty="0"/>
          </a:p>
        </p:txBody>
      </p:sp>
    </p:spTree>
    <p:extLst>
      <p:ext uri="{BB962C8B-B14F-4D97-AF65-F5344CB8AC3E}">
        <p14:creationId xmlns:p14="http://schemas.microsoft.com/office/powerpoint/2010/main" val="3595896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Our Current research Focus</a:t>
            </a:r>
            <a:endParaRPr lang="en-US" dirty="0">
              <a:solidFill>
                <a:srgbClr val="FF0000"/>
              </a:solidFill>
            </a:endParaRPr>
          </a:p>
        </p:txBody>
      </p:sp>
      <p:sp>
        <p:nvSpPr>
          <p:cNvPr id="3" name="Content Placeholder 2"/>
          <p:cNvSpPr>
            <a:spLocks noGrp="1"/>
          </p:cNvSpPr>
          <p:nvPr>
            <p:ph idx="1"/>
          </p:nvPr>
        </p:nvSpPr>
        <p:spPr>
          <a:xfrm>
            <a:off x="457200" y="1600200"/>
            <a:ext cx="8229600" cy="4525963"/>
          </a:xfrm>
        </p:spPr>
        <p:txBody>
          <a:bodyPr/>
          <a:lstStyle/>
          <a:p>
            <a:r>
              <a:rPr lang="en-US" dirty="0" smtClean="0"/>
              <a:t>E learning, M learning and U learning</a:t>
            </a:r>
          </a:p>
          <a:p>
            <a:r>
              <a:rPr lang="en-US" dirty="0" err="1" smtClean="0"/>
              <a:t>Gurukula</a:t>
            </a:r>
            <a:r>
              <a:rPr lang="en-US" dirty="0" smtClean="0"/>
              <a:t> Teaching was our ancient method of teaching</a:t>
            </a:r>
          </a:p>
          <a:p>
            <a:r>
              <a:rPr lang="en-US" dirty="0" smtClean="0"/>
              <a:t>We follow that conceptual idea for our current teaching / learning process</a:t>
            </a:r>
            <a:endParaRPr lang="en-US" dirty="0"/>
          </a:p>
        </p:txBody>
      </p:sp>
    </p:spTree>
    <p:extLst>
      <p:ext uri="{BB962C8B-B14F-4D97-AF65-F5344CB8AC3E}">
        <p14:creationId xmlns:p14="http://schemas.microsoft.com/office/powerpoint/2010/main" val="3595896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533400"/>
            <a:ext cx="8229600" cy="1371600"/>
          </a:xfrm>
        </p:spPr>
        <p:txBody>
          <a:bodyPr/>
          <a:lstStyle/>
          <a:p>
            <a:r>
              <a:rPr lang="en-US" smtClean="0">
                <a:solidFill>
                  <a:srgbClr val="0066FF"/>
                </a:solidFill>
              </a:rPr>
              <a:t>Athabasca University- Canada</a:t>
            </a:r>
          </a:p>
        </p:txBody>
      </p:sp>
      <p:sp>
        <p:nvSpPr>
          <p:cNvPr id="53251" name="Rectangle 3"/>
          <p:cNvSpPr>
            <a:spLocks noGrp="1" noChangeArrowheads="1"/>
          </p:cNvSpPr>
          <p:nvPr>
            <p:ph type="body" idx="1"/>
          </p:nvPr>
        </p:nvSpPr>
        <p:spPr/>
        <p:txBody>
          <a:bodyPr/>
          <a:lstStyle/>
          <a:p>
            <a:r>
              <a:rPr lang="en-US" dirty="0" smtClean="0"/>
              <a:t>Open University in Canada</a:t>
            </a:r>
          </a:p>
          <a:p>
            <a:r>
              <a:rPr lang="en-US" dirty="0" smtClean="0"/>
              <a:t>We are working with Athabasca University to perform Learner Analytics </a:t>
            </a:r>
          </a:p>
          <a:p>
            <a:r>
              <a:rPr lang="en-US" dirty="0" smtClean="0"/>
              <a:t>Proof of concept is over</a:t>
            </a:r>
          </a:p>
        </p:txBody>
      </p:sp>
    </p:spTree>
    <p:extLst>
      <p:ext uri="{BB962C8B-B14F-4D97-AF65-F5344CB8AC3E}">
        <p14:creationId xmlns:p14="http://schemas.microsoft.com/office/powerpoint/2010/main" val="34870492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1"/>
          <p:cNvSpPr txBox="1">
            <a:spLocks noChangeArrowheads="1"/>
          </p:cNvSpPr>
          <p:nvPr/>
        </p:nvSpPr>
        <p:spPr bwMode="auto">
          <a:xfrm>
            <a:off x="304800" y="152400"/>
            <a:ext cx="8610600" cy="1062038"/>
          </a:xfrm>
          <a:prstGeom prst="rect">
            <a:avLst/>
          </a:prstGeom>
          <a:noFill/>
          <a:ln w="9525">
            <a:noFill/>
            <a:miter lim="800000"/>
            <a:headEnd/>
            <a:tailEnd/>
          </a:ln>
        </p:spPr>
        <p:txBody>
          <a:bodyPr>
            <a:spAutoFit/>
          </a:bodyPr>
          <a:lstStyle/>
          <a:p>
            <a:pPr>
              <a:lnSpc>
                <a:spcPct val="150000"/>
              </a:lnSpc>
              <a:buClr>
                <a:srgbClr val="000000"/>
              </a:buClr>
              <a:buSzPct val="100000"/>
              <a:buFont typeface="Times New Roman" pitchFamily="18" charset="0"/>
              <a:buNone/>
            </a:pPr>
            <a:r>
              <a:rPr lang="en-US" sz="2400" b="1">
                <a:solidFill>
                  <a:schemeClr val="bg1"/>
                </a:solidFill>
              </a:rPr>
              <a:t>                                     RESULT</a:t>
            </a:r>
            <a:r>
              <a:rPr lang="en-US" sz="1800" b="1">
                <a:solidFill>
                  <a:schemeClr val="bg1"/>
                </a:solidFill>
              </a:rPr>
              <a:t>:</a:t>
            </a:r>
          </a:p>
          <a:p>
            <a:pPr>
              <a:lnSpc>
                <a:spcPct val="150000"/>
              </a:lnSpc>
              <a:buClr>
                <a:srgbClr val="000000"/>
              </a:buClr>
              <a:buSzPct val="100000"/>
              <a:buFont typeface="Times New Roman" pitchFamily="18" charset="0"/>
              <a:buNone/>
            </a:pPr>
            <a:r>
              <a:rPr lang="en-US" sz="1800">
                <a:solidFill>
                  <a:schemeClr val="bg1"/>
                </a:solidFill>
              </a:rPr>
              <a:t>The user enters into the e-learning system by logging in.</a:t>
            </a:r>
          </a:p>
        </p:txBody>
      </p:sp>
      <p:pic>
        <p:nvPicPr>
          <p:cNvPr id="54275" name="Picture 2"/>
          <p:cNvPicPr>
            <a:picLocks noChangeAspect="1" noChangeArrowheads="1"/>
          </p:cNvPicPr>
          <p:nvPr/>
        </p:nvPicPr>
        <p:blipFill>
          <a:blip r:embed="rId3"/>
          <a:srcRect/>
          <a:stretch>
            <a:fillRect/>
          </a:stretch>
        </p:blipFill>
        <p:spPr bwMode="auto">
          <a:xfrm>
            <a:off x="228600" y="228600"/>
            <a:ext cx="8763000" cy="5562600"/>
          </a:xfrm>
          <a:prstGeom prst="rect">
            <a:avLst/>
          </a:prstGeom>
          <a:noFill/>
          <a:ln w="9525">
            <a:noFill/>
            <a:miter lim="800000"/>
            <a:headEnd/>
            <a:tailEnd/>
          </a:ln>
        </p:spPr>
      </p:pic>
    </p:spTree>
    <p:extLst>
      <p:ext uri="{BB962C8B-B14F-4D97-AF65-F5344CB8AC3E}">
        <p14:creationId xmlns:p14="http://schemas.microsoft.com/office/powerpoint/2010/main" val="16662069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457200" y="457200"/>
            <a:ext cx="8229600" cy="766763"/>
          </a:xfrm>
        </p:spPr>
        <p:txBody>
          <a:bodyPr anchor="t"/>
          <a:lstStyle/>
          <a:p>
            <a:pPr eaLnBrk="1" hangingPunct="1"/>
            <a:r>
              <a:rPr lang="en-US" sz="2700" smtClean="0">
                <a:solidFill>
                  <a:schemeClr val="hlink"/>
                </a:solidFill>
              </a:rPr>
              <a:t>Garuda India </a:t>
            </a:r>
          </a:p>
        </p:txBody>
      </p:sp>
      <p:sp>
        <p:nvSpPr>
          <p:cNvPr id="8195" name="Rectangle 3"/>
          <p:cNvSpPr>
            <a:spLocks noGrp="1" noChangeArrowheads="1"/>
          </p:cNvSpPr>
          <p:nvPr>
            <p:ph type="body" idx="4294967295"/>
          </p:nvPr>
        </p:nvSpPr>
        <p:spPr>
          <a:xfrm>
            <a:off x="152400" y="304801"/>
            <a:ext cx="3733800" cy="5791200"/>
          </a:xfrm>
        </p:spPr>
        <p:txBody>
          <a:bodyPr>
            <a:noAutofit/>
          </a:bodyPr>
          <a:lstStyle/>
          <a:p>
            <a:pPr algn="just" eaLnBrk="1" hangingPunct="1">
              <a:lnSpc>
                <a:spcPct val="140000"/>
              </a:lnSpc>
              <a:buFont typeface="Wingdings" pitchFamily="2" charset="2"/>
              <a:buNone/>
            </a:pPr>
            <a:r>
              <a:rPr lang="en-US" sz="2800" dirty="0" smtClean="0">
                <a:solidFill>
                  <a:srgbClr val="FF0000"/>
                </a:solidFill>
              </a:rPr>
              <a:t>Technology partner to</a:t>
            </a:r>
          </a:p>
          <a:p>
            <a:pPr algn="just" eaLnBrk="1" hangingPunct="1">
              <a:lnSpc>
                <a:spcPct val="140000"/>
              </a:lnSpc>
              <a:buFont typeface="Wingdings" pitchFamily="2" charset="2"/>
              <a:buNone/>
            </a:pPr>
            <a:r>
              <a:rPr lang="en-US" sz="2800" dirty="0" smtClean="0">
                <a:solidFill>
                  <a:srgbClr val="FF0000"/>
                </a:solidFill>
              </a:rPr>
              <a:t>GARAUDA  - India Grid</a:t>
            </a:r>
          </a:p>
          <a:p>
            <a:pPr algn="just" eaLnBrk="1" hangingPunct="1">
              <a:lnSpc>
                <a:spcPct val="140000"/>
              </a:lnSpc>
              <a:buFont typeface="Wingdings" pitchFamily="2" charset="2"/>
              <a:buNone/>
            </a:pPr>
            <a:endParaRPr lang="en-US" sz="2000" dirty="0"/>
          </a:p>
          <a:p>
            <a:pPr algn="just" eaLnBrk="1" hangingPunct="1">
              <a:lnSpc>
                <a:spcPct val="140000"/>
              </a:lnSpc>
              <a:buFont typeface="Wingdings" pitchFamily="2" charset="2"/>
              <a:buNone/>
            </a:pPr>
            <a:r>
              <a:rPr lang="en-US" sz="2000" dirty="0" smtClean="0"/>
              <a:t>Aggregation of heterogeneous</a:t>
            </a:r>
          </a:p>
          <a:p>
            <a:pPr algn="just" eaLnBrk="1" hangingPunct="1">
              <a:lnSpc>
                <a:spcPct val="140000"/>
              </a:lnSpc>
              <a:buFont typeface="Wingdings" pitchFamily="2" charset="2"/>
              <a:buNone/>
            </a:pPr>
            <a:r>
              <a:rPr lang="en-US" sz="2000" dirty="0" smtClean="0"/>
              <a:t>and geographically distributed</a:t>
            </a:r>
          </a:p>
          <a:p>
            <a:pPr algn="just" eaLnBrk="1" hangingPunct="1">
              <a:lnSpc>
                <a:spcPct val="140000"/>
              </a:lnSpc>
              <a:buFont typeface="Wingdings" pitchFamily="2" charset="2"/>
              <a:buNone/>
            </a:pPr>
            <a:r>
              <a:rPr lang="en-US" sz="2000" dirty="0" smtClean="0"/>
              <a:t>resources such as computing,</a:t>
            </a:r>
          </a:p>
          <a:p>
            <a:pPr algn="just" eaLnBrk="1" hangingPunct="1">
              <a:lnSpc>
                <a:spcPct val="140000"/>
              </a:lnSpc>
              <a:buFont typeface="Wingdings" pitchFamily="2" charset="2"/>
              <a:buNone/>
            </a:pPr>
            <a:r>
              <a:rPr lang="en-US" sz="2000" dirty="0" smtClean="0"/>
              <a:t>Storage and special equipment</a:t>
            </a:r>
          </a:p>
          <a:p>
            <a:pPr algn="just" eaLnBrk="1" hangingPunct="1">
              <a:lnSpc>
                <a:spcPct val="140000"/>
              </a:lnSpc>
              <a:buFont typeface="Wingdings" pitchFamily="2" charset="2"/>
              <a:buNone/>
            </a:pPr>
            <a:r>
              <a:rPr lang="en-US" sz="2000" dirty="0" smtClean="0"/>
              <a:t>from various research labs and</a:t>
            </a:r>
          </a:p>
          <a:p>
            <a:pPr algn="just" eaLnBrk="1" hangingPunct="1">
              <a:lnSpc>
                <a:spcPct val="140000"/>
              </a:lnSpc>
              <a:buFont typeface="Wingdings" pitchFamily="2" charset="2"/>
              <a:buNone/>
            </a:pPr>
            <a:r>
              <a:rPr lang="en-US" sz="2000" dirty="0" smtClean="0"/>
              <a:t>Academic institutions across the</a:t>
            </a:r>
          </a:p>
          <a:p>
            <a:pPr algn="just" eaLnBrk="1" hangingPunct="1">
              <a:lnSpc>
                <a:spcPct val="140000"/>
              </a:lnSpc>
              <a:buFont typeface="Wingdings" pitchFamily="2" charset="2"/>
              <a:buNone/>
            </a:pPr>
            <a:r>
              <a:rPr lang="en-US" sz="2000" dirty="0" smtClean="0"/>
              <a:t>Country</a:t>
            </a:r>
          </a:p>
          <a:p>
            <a:pPr algn="just" eaLnBrk="1" hangingPunct="1">
              <a:lnSpc>
                <a:spcPct val="140000"/>
              </a:lnSpc>
              <a:buFont typeface="Wingdings" pitchFamily="2" charset="2"/>
              <a:buNone/>
            </a:pPr>
            <a:r>
              <a:rPr lang="en-US" sz="2000" dirty="0" smtClean="0"/>
              <a:t>CDAC – PARAM PADMA </a:t>
            </a: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04800"/>
            <a:ext cx="5286375" cy="583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13659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
          <p:cNvSpPr>
            <a:spLocks noChangeArrowheads="1"/>
          </p:cNvSpPr>
          <p:nvPr/>
        </p:nvSpPr>
        <p:spPr bwMode="auto">
          <a:xfrm>
            <a:off x="1066800" y="457200"/>
            <a:ext cx="6477000" cy="400050"/>
          </a:xfrm>
          <a:prstGeom prst="rect">
            <a:avLst/>
          </a:prstGeom>
          <a:noFill/>
          <a:ln w="9525">
            <a:noFill/>
            <a:miter lim="800000"/>
            <a:headEnd/>
            <a:tailEnd/>
          </a:ln>
        </p:spPr>
        <p:txBody>
          <a:bodyPr>
            <a:spAutoFit/>
          </a:bodyPr>
          <a:lstStyle/>
          <a:p>
            <a:pPr>
              <a:buClr>
                <a:srgbClr val="000000"/>
              </a:buClr>
              <a:buSzPct val="100000"/>
              <a:buFont typeface="Times New Roman" pitchFamily="18" charset="0"/>
              <a:buNone/>
            </a:pPr>
            <a:r>
              <a:rPr lang="en-US" sz="2000">
                <a:solidFill>
                  <a:schemeClr val="bg1"/>
                </a:solidFill>
              </a:rPr>
              <a:t>The e-learning user submits a GLOB request.</a:t>
            </a:r>
          </a:p>
        </p:txBody>
      </p:sp>
      <p:pic>
        <p:nvPicPr>
          <p:cNvPr id="56323" name="Picture 2"/>
          <p:cNvPicPr>
            <a:picLocks noChangeAspect="1" noChangeArrowheads="1"/>
          </p:cNvPicPr>
          <p:nvPr/>
        </p:nvPicPr>
        <p:blipFill>
          <a:blip r:embed="rId3"/>
          <a:srcRect/>
          <a:stretch>
            <a:fillRect/>
          </a:stretch>
        </p:blipFill>
        <p:spPr bwMode="auto">
          <a:xfrm>
            <a:off x="228600" y="76200"/>
            <a:ext cx="8610600" cy="5600700"/>
          </a:xfrm>
          <a:prstGeom prst="rect">
            <a:avLst/>
          </a:prstGeom>
          <a:noFill/>
          <a:ln w="9525">
            <a:noFill/>
            <a:miter lim="800000"/>
            <a:headEnd/>
            <a:tailEnd/>
          </a:ln>
        </p:spPr>
      </p:pic>
    </p:spTree>
    <p:extLst>
      <p:ext uri="{BB962C8B-B14F-4D97-AF65-F5344CB8AC3E}">
        <p14:creationId xmlns:p14="http://schemas.microsoft.com/office/powerpoint/2010/main" val="42848493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noAutofit/>
          </a:bodyPr>
          <a:lstStyle/>
          <a:p>
            <a:pPr eaLnBrk="1" hangingPunct="1"/>
            <a:r>
              <a:rPr lang="en-US" sz="3600" dirty="0" smtClean="0">
                <a:solidFill>
                  <a:srgbClr val="FF0000"/>
                </a:solidFill>
              </a:rPr>
              <a:t>Development of U-Learning Framework</a:t>
            </a:r>
          </a:p>
        </p:txBody>
      </p:sp>
      <p:sp>
        <p:nvSpPr>
          <p:cNvPr id="68611" name="Rectangle 3"/>
          <p:cNvSpPr>
            <a:spLocks noGrp="1" noChangeArrowheads="1"/>
          </p:cNvSpPr>
          <p:nvPr>
            <p:ph type="body" idx="1"/>
          </p:nvPr>
        </p:nvSpPr>
        <p:spPr/>
        <p:txBody>
          <a:bodyPr>
            <a:normAutofit/>
          </a:bodyPr>
          <a:lstStyle/>
          <a:p>
            <a:pPr eaLnBrk="1" hangingPunct="1"/>
            <a:r>
              <a:rPr lang="en-US" dirty="0" smtClean="0"/>
              <a:t>We develop an U-Learning Framework in collaboration with Athabasca University</a:t>
            </a:r>
          </a:p>
          <a:p>
            <a:r>
              <a:rPr lang="en-US" dirty="0" smtClean="0"/>
              <a:t>We developed </a:t>
            </a:r>
            <a:r>
              <a:rPr lang="en-US" dirty="0"/>
              <a:t>the metadata based on SCORM standard (Shareable Content Object Reference Model</a:t>
            </a:r>
            <a:r>
              <a:rPr lang="en-US" dirty="0" smtClean="0"/>
              <a:t>).</a:t>
            </a:r>
          </a:p>
          <a:p>
            <a:pPr eaLnBrk="1" hangingPunct="1"/>
            <a:r>
              <a:rPr lang="en-US" dirty="0" smtClean="0"/>
              <a:t>Framework uses multitenant approach and It is based on metadata driven architecture</a:t>
            </a:r>
          </a:p>
        </p:txBody>
      </p:sp>
    </p:spTree>
    <p:extLst>
      <p:ext uri="{BB962C8B-B14F-4D97-AF65-F5344CB8AC3E}">
        <p14:creationId xmlns:p14="http://schemas.microsoft.com/office/powerpoint/2010/main" val="10958453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U-Learning Framework</a:t>
            </a:r>
            <a:endParaRPr lang="en-US" dirty="0"/>
          </a:p>
        </p:txBody>
      </p:sp>
      <p:sp>
        <p:nvSpPr>
          <p:cNvPr id="3" name="Content Placeholder 2"/>
          <p:cNvSpPr>
            <a:spLocks noGrp="1"/>
          </p:cNvSpPr>
          <p:nvPr>
            <p:ph idx="1"/>
          </p:nvPr>
        </p:nvSpPr>
        <p:spPr/>
        <p:txBody>
          <a:bodyPr/>
          <a:lstStyle/>
          <a:p>
            <a:r>
              <a:rPr lang="en-US" dirty="0"/>
              <a:t>We make use of Moodle, </a:t>
            </a:r>
            <a:r>
              <a:rPr lang="en-US" dirty="0" smtClean="0"/>
              <a:t>Eclipse, VPL, JESS tutors </a:t>
            </a:r>
            <a:r>
              <a:rPr lang="en-US" dirty="0"/>
              <a:t>and </a:t>
            </a:r>
            <a:r>
              <a:rPr lang="en-US" dirty="0" err="1" smtClean="0"/>
              <a:t>Hackystat</a:t>
            </a:r>
            <a:r>
              <a:rPr lang="en-US" dirty="0" smtClean="0"/>
              <a:t> sensor </a:t>
            </a:r>
            <a:r>
              <a:rPr lang="en-US" dirty="0"/>
              <a:t>for the implementation</a:t>
            </a:r>
          </a:p>
          <a:p>
            <a:r>
              <a:rPr lang="en-US" dirty="0" smtClean="0"/>
              <a:t>We </a:t>
            </a:r>
            <a:r>
              <a:rPr lang="en-US" dirty="0"/>
              <a:t>make use of HDFS for storing big data of learners </a:t>
            </a:r>
            <a:r>
              <a:rPr lang="en-US" dirty="0" smtClean="0"/>
              <a:t>data</a:t>
            </a:r>
          </a:p>
          <a:p>
            <a:r>
              <a:rPr lang="en-US" dirty="0"/>
              <a:t>We use Learning traces for Teaching /Learning</a:t>
            </a:r>
          </a:p>
          <a:p>
            <a:endParaRPr lang="en-US" dirty="0"/>
          </a:p>
          <a:p>
            <a:endParaRPr lang="en-US" dirty="0"/>
          </a:p>
          <a:p>
            <a:endParaRPr lang="en-US" dirty="0"/>
          </a:p>
        </p:txBody>
      </p:sp>
    </p:spTree>
    <p:extLst>
      <p:ext uri="{BB962C8B-B14F-4D97-AF65-F5344CB8AC3E}">
        <p14:creationId xmlns:p14="http://schemas.microsoft.com/office/powerpoint/2010/main" val="637726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274638"/>
            <a:ext cx="8229600" cy="715962"/>
          </a:xfrm>
        </p:spPr>
        <p:txBody>
          <a:bodyPr>
            <a:normAutofit fontScale="90000"/>
          </a:bodyPr>
          <a:lstStyle/>
          <a:p>
            <a:pPr eaLnBrk="1" hangingPunct="1"/>
            <a:r>
              <a:rPr lang="en-US" dirty="0" smtClean="0">
                <a:solidFill>
                  <a:srgbClr val="FF0000"/>
                </a:solidFill>
              </a:rPr>
              <a:t>Trace</a:t>
            </a:r>
          </a:p>
        </p:txBody>
      </p:sp>
      <p:sp>
        <p:nvSpPr>
          <p:cNvPr id="3075" name="Content Placeholder 2"/>
          <p:cNvSpPr>
            <a:spLocks noGrp="1"/>
          </p:cNvSpPr>
          <p:nvPr>
            <p:ph idx="1"/>
          </p:nvPr>
        </p:nvSpPr>
        <p:spPr/>
        <p:txBody>
          <a:bodyPr/>
          <a:lstStyle/>
          <a:p>
            <a:pPr eaLnBrk="1" hangingPunct="1"/>
            <a:r>
              <a:rPr lang="en-US" dirty="0" smtClean="0"/>
              <a:t>Trace – History of user actions collected in real time from his/her interactions with the computer environment</a:t>
            </a:r>
          </a:p>
          <a:p>
            <a:pPr eaLnBrk="1" hangingPunct="1"/>
            <a:r>
              <a:rPr lang="en-US" dirty="0" smtClean="0"/>
              <a:t>Action may be</a:t>
            </a:r>
          </a:p>
          <a:p>
            <a:pPr lvl="1" eaLnBrk="1" hangingPunct="1"/>
            <a:r>
              <a:rPr lang="en-US" dirty="0" smtClean="0"/>
              <a:t>Opening a file</a:t>
            </a:r>
          </a:p>
          <a:p>
            <a:pPr lvl="1" eaLnBrk="1" hangingPunct="1"/>
            <a:r>
              <a:rPr lang="en-US" dirty="0" smtClean="0"/>
              <a:t>Clicking a hyperlink</a:t>
            </a:r>
          </a:p>
          <a:p>
            <a:pPr lvl="1" eaLnBrk="1" hangingPunct="1"/>
            <a:r>
              <a:rPr lang="en-US" dirty="0" smtClean="0"/>
              <a:t>Coding and compiling</a:t>
            </a:r>
          </a:p>
          <a:p>
            <a:pPr lvl="1" eaLnBrk="1" hangingPunct="1"/>
            <a:r>
              <a:rPr lang="en-US" dirty="0" smtClean="0"/>
              <a:t>Posting a message in forum, etc</a:t>
            </a:r>
          </a:p>
        </p:txBody>
      </p:sp>
    </p:spTree>
    <p:extLst>
      <p:ext uri="{BB962C8B-B14F-4D97-AF65-F5344CB8AC3E}">
        <p14:creationId xmlns:p14="http://schemas.microsoft.com/office/powerpoint/2010/main" val="30904641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274638"/>
            <a:ext cx="8229600" cy="944562"/>
          </a:xfrm>
        </p:spPr>
        <p:txBody>
          <a:bodyPr/>
          <a:lstStyle/>
          <a:p>
            <a:pPr eaLnBrk="1" hangingPunct="1"/>
            <a:r>
              <a:rPr lang="en-US" dirty="0" smtClean="0">
                <a:solidFill>
                  <a:srgbClr val="FF0000"/>
                </a:solidFill>
              </a:rPr>
              <a:t>Formalization - Trace</a:t>
            </a:r>
          </a:p>
        </p:txBody>
      </p:sp>
      <p:sp>
        <p:nvSpPr>
          <p:cNvPr id="6147" name="Content Placeholder 2"/>
          <p:cNvSpPr>
            <a:spLocks noGrp="1"/>
          </p:cNvSpPr>
          <p:nvPr>
            <p:ph idx="1"/>
          </p:nvPr>
        </p:nvSpPr>
        <p:spPr/>
        <p:txBody>
          <a:bodyPr/>
          <a:lstStyle/>
          <a:p>
            <a:pPr eaLnBrk="1" hangingPunct="1"/>
            <a:r>
              <a:rPr lang="en-US" smtClean="0"/>
              <a:t>Trace T= &lt;u,task, (O</a:t>
            </a:r>
            <a:r>
              <a:rPr lang="en-US" baseline="-25000" smtClean="0"/>
              <a:t>1</a:t>
            </a:r>
            <a:r>
              <a:rPr lang="en-US" smtClean="0"/>
              <a:t>,O</a:t>
            </a:r>
            <a:r>
              <a:rPr lang="en-US" baseline="-25000" smtClean="0"/>
              <a:t>2</a:t>
            </a:r>
            <a:r>
              <a:rPr lang="en-US" smtClean="0"/>
              <a:t>,…,O</a:t>
            </a:r>
            <a:r>
              <a:rPr lang="en-US" baseline="-25000" smtClean="0"/>
              <a:t>n</a:t>
            </a:r>
            <a:r>
              <a:rPr lang="en-US" smtClean="0"/>
              <a:t>)&gt;</a:t>
            </a:r>
          </a:p>
          <a:p>
            <a:pPr eaLnBrk="1" hangingPunct="1"/>
            <a:r>
              <a:rPr lang="en-US" smtClean="0"/>
              <a:t>u-user</a:t>
            </a:r>
          </a:p>
          <a:p>
            <a:pPr eaLnBrk="1" hangingPunct="1"/>
            <a:r>
              <a:rPr lang="en-US" smtClean="0"/>
              <a:t>task-description of user task</a:t>
            </a:r>
          </a:p>
          <a:p>
            <a:pPr eaLnBrk="1" hangingPunct="1"/>
            <a:r>
              <a:rPr lang="en-US" smtClean="0"/>
              <a:t>O</a:t>
            </a:r>
            <a:r>
              <a:rPr lang="en-US" baseline="-25000" smtClean="0"/>
              <a:t>i</a:t>
            </a:r>
            <a:r>
              <a:rPr lang="en-US" smtClean="0"/>
              <a:t>-observed element, (A</a:t>
            </a:r>
            <a:r>
              <a:rPr lang="en-US" baseline="-25000" smtClean="0"/>
              <a:t>i</a:t>
            </a:r>
            <a:r>
              <a:rPr lang="en-US" smtClean="0"/>
              <a:t>,M</a:t>
            </a:r>
            <a:r>
              <a:rPr lang="en-US" baseline="-25000" smtClean="0"/>
              <a:t>i</a:t>
            </a:r>
            <a:r>
              <a:rPr lang="en-US" smtClean="0"/>
              <a:t>)</a:t>
            </a:r>
          </a:p>
          <a:p>
            <a:pPr lvl="1" eaLnBrk="1" hangingPunct="1"/>
            <a:r>
              <a:rPr lang="en-US" smtClean="0"/>
              <a:t>A</a:t>
            </a:r>
            <a:r>
              <a:rPr lang="en-US" baseline="-25000" smtClean="0"/>
              <a:t>i</a:t>
            </a:r>
            <a:r>
              <a:rPr lang="en-US" smtClean="0"/>
              <a:t> : action, with a defined structure</a:t>
            </a:r>
          </a:p>
          <a:p>
            <a:pPr lvl="1" eaLnBrk="1" hangingPunct="1"/>
            <a:r>
              <a:rPr lang="en-US" smtClean="0"/>
              <a:t>M</a:t>
            </a:r>
            <a:r>
              <a:rPr lang="en-US" baseline="-25000" smtClean="0"/>
              <a:t>i</a:t>
            </a:r>
            <a:r>
              <a:rPr lang="en-US" smtClean="0"/>
              <a:t> : modality; M</a:t>
            </a:r>
            <a:r>
              <a:rPr lang="en-US" baseline="-25000" smtClean="0"/>
              <a:t>i</a:t>
            </a:r>
            <a:r>
              <a:rPr lang="en-US" smtClean="0"/>
              <a:t>=&lt;d,L&gt;, d-interaction device, L-interaction language</a:t>
            </a:r>
          </a:p>
        </p:txBody>
      </p:sp>
    </p:spTree>
    <p:extLst>
      <p:ext uri="{BB962C8B-B14F-4D97-AF65-F5344CB8AC3E}">
        <p14:creationId xmlns:p14="http://schemas.microsoft.com/office/powerpoint/2010/main" val="15684101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Model Tracing</a:t>
            </a:r>
            <a:endParaRPr lang="en-CA" dirty="0">
              <a:solidFill>
                <a:srgbClr val="FF0000"/>
              </a:solidFill>
            </a:endParaRPr>
          </a:p>
        </p:txBody>
      </p:sp>
      <p:sp>
        <p:nvSpPr>
          <p:cNvPr id="3" name="Content Placeholder 2"/>
          <p:cNvSpPr>
            <a:spLocks noGrp="1"/>
          </p:cNvSpPr>
          <p:nvPr>
            <p:ph idx="1"/>
          </p:nvPr>
        </p:nvSpPr>
        <p:spPr/>
        <p:txBody>
          <a:bodyPr/>
          <a:lstStyle/>
          <a:p>
            <a:r>
              <a:rPr lang="en-US" dirty="0" smtClean="0"/>
              <a:t>Intelligent Tutoring Systems that track learner progress at each step of a problem-solving process are called Model Tracing Tutors</a:t>
            </a:r>
          </a:p>
          <a:p>
            <a:r>
              <a:rPr lang="en-US" dirty="0" smtClean="0"/>
              <a:t>E.g., </a:t>
            </a:r>
            <a:r>
              <a:rPr lang="en-US" dirty="0" smtClean="0">
                <a:hlinkClick r:id="rId2"/>
              </a:rPr>
              <a:t>www.algebratutor.org</a:t>
            </a:r>
            <a:endParaRPr lang="en-US" dirty="0" smtClean="0"/>
          </a:p>
          <a:p>
            <a:r>
              <a:rPr lang="en-US" dirty="0" smtClean="0"/>
              <a:t>Each step is algebraic problem solving is tracked and mapped onto a model</a:t>
            </a:r>
          </a:p>
          <a:p>
            <a:r>
              <a:rPr lang="en-US" dirty="0" smtClean="0"/>
              <a:t>Feedback can be offered when learners veer away from correct pathways</a:t>
            </a:r>
            <a:endParaRPr lang="en-CA" dirty="0"/>
          </a:p>
        </p:txBody>
      </p:sp>
    </p:spTree>
    <p:extLst>
      <p:ext uri="{BB962C8B-B14F-4D97-AF65-F5344CB8AC3E}">
        <p14:creationId xmlns:p14="http://schemas.microsoft.com/office/powerpoint/2010/main" val="2366207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solidFill>
                  <a:srgbClr val="FF0000"/>
                </a:solidFill>
              </a:rPr>
              <a:t>Model Trace</a:t>
            </a:r>
            <a:endParaRPr lang="en-US" dirty="0">
              <a:solidFill>
                <a:srgbClr val="FF0000"/>
              </a:solidFill>
            </a:endParaRPr>
          </a:p>
        </p:txBody>
      </p:sp>
      <p:sp>
        <p:nvSpPr>
          <p:cNvPr id="3" name="Content Placeholder 2"/>
          <p:cNvSpPr>
            <a:spLocks noGrp="1"/>
          </p:cNvSpPr>
          <p:nvPr>
            <p:ph idx="1"/>
          </p:nvPr>
        </p:nvSpPr>
        <p:spPr>
          <a:xfrm>
            <a:off x="457200" y="1143000"/>
            <a:ext cx="8229600" cy="4983163"/>
          </a:xfrm>
        </p:spPr>
        <p:txBody>
          <a:bodyPr/>
          <a:lstStyle/>
          <a:p>
            <a:r>
              <a:rPr lang="en-US" dirty="0" smtClean="0"/>
              <a:t>Set of instructions  is predefined  for each part of the course</a:t>
            </a:r>
          </a:p>
          <a:p>
            <a:r>
              <a:rPr lang="en-US" dirty="0" smtClean="0"/>
              <a:t>The learner is monitored for the individual step as per the given instruction and is corrected for the mistakes committed</a:t>
            </a:r>
          </a:p>
          <a:p>
            <a:r>
              <a:rPr lang="en-US" dirty="0" smtClean="0"/>
              <a:t>It is the atomic level of monitoring  each instruction in the learning process</a:t>
            </a:r>
            <a:endParaRPr lang="en-US" dirty="0"/>
          </a:p>
        </p:txBody>
      </p:sp>
    </p:spTree>
    <p:extLst>
      <p:ext uri="{BB962C8B-B14F-4D97-AF65-F5344CB8AC3E}">
        <p14:creationId xmlns:p14="http://schemas.microsoft.com/office/powerpoint/2010/main" val="32076114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lstStyle/>
          <a:p>
            <a:r>
              <a:rPr lang="en-US" dirty="0" smtClean="0">
                <a:solidFill>
                  <a:srgbClr val="FF0000"/>
                </a:solidFill>
              </a:rPr>
              <a:t>Knowledge Tracing</a:t>
            </a:r>
            <a:endParaRPr lang="en-CA" dirty="0">
              <a:solidFill>
                <a:srgbClr val="FF0000"/>
              </a:solidFill>
            </a:endParaRPr>
          </a:p>
        </p:txBody>
      </p:sp>
      <p:sp>
        <p:nvSpPr>
          <p:cNvPr id="3" name="Content Placeholder 2"/>
          <p:cNvSpPr>
            <a:spLocks noGrp="1"/>
          </p:cNvSpPr>
          <p:nvPr>
            <p:ph idx="1"/>
          </p:nvPr>
        </p:nvSpPr>
        <p:spPr>
          <a:xfrm>
            <a:off x="228600" y="990600"/>
            <a:ext cx="8686800" cy="5715000"/>
          </a:xfrm>
        </p:spPr>
        <p:txBody>
          <a:bodyPr>
            <a:normAutofit fontScale="85000" lnSpcReduction="20000"/>
          </a:bodyPr>
          <a:lstStyle/>
          <a:p>
            <a:r>
              <a:rPr lang="en-CA" dirty="0" smtClean="0"/>
              <a:t>Model </a:t>
            </a:r>
            <a:r>
              <a:rPr lang="en-CA" dirty="0"/>
              <a:t>students' changing knowledge state during </a:t>
            </a:r>
            <a:r>
              <a:rPr lang="en-CA" dirty="0" smtClean="0"/>
              <a:t>skill acquisition</a:t>
            </a:r>
            <a:r>
              <a:rPr lang="en-CA" dirty="0"/>
              <a:t>. </a:t>
            </a:r>
          </a:p>
          <a:p>
            <a:r>
              <a:rPr lang="en-US" dirty="0" smtClean="0"/>
              <a:t>An ideal student model is defined in terms of production rules.</a:t>
            </a:r>
          </a:p>
          <a:p>
            <a:r>
              <a:rPr lang="en-CA" dirty="0"/>
              <a:t>As the student works, the tutor also maintains </a:t>
            </a:r>
            <a:r>
              <a:rPr lang="en-CA" dirty="0" smtClean="0"/>
              <a:t>an estimate </a:t>
            </a:r>
            <a:r>
              <a:rPr lang="en-CA" dirty="0"/>
              <a:t>of the probability that the student has learned each of the rules in the ideal model, in a </a:t>
            </a:r>
            <a:r>
              <a:rPr lang="en-CA" dirty="0" smtClean="0"/>
              <a:t>process called </a:t>
            </a:r>
            <a:r>
              <a:rPr lang="en-CA" i="1" dirty="0"/>
              <a:t>knowledge tracing</a:t>
            </a:r>
            <a:r>
              <a:rPr lang="en-CA" i="1" dirty="0" smtClean="0"/>
              <a:t>.</a:t>
            </a:r>
          </a:p>
          <a:p>
            <a:r>
              <a:rPr lang="en-US" dirty="0" smtClean="0"/>
              <a:t>E.g., ACT Programming Tutor (APT)</a:t>
            </a:r>
          </a:p>
          <a:p>
            <a:pPr>
              <a:buNone/>
            </a:pPr>
            <a:r>
              <a:rPr lang="en-US" dirty="0" smtClean="0"/>
              <a:t>                      ACT - Adaptive Character of Thought</a:t>
            </a:r>
          </a:p>
          <a:p>
            <a:pPr>
              <a:buNone/>
            </a:pPr>
            <a:r>
              <a:rPr lang="en-US" dirty="0" smtClean="0"/>
              <a:t>                      ACT -R </a:t>
            </a:r>
            <a:r>
              <a:rPr lang="en-US" i="1" dirty="0" smtClean="0"/>
              <a:t>Adaptive Character of Thought</a:t>
            </a:r>
            <a:r>
              <a:rPr lang="en-US" dirty="0" smtClean="0"/>
              <a:t> - Rational</a:t>
            </a:r>
          </a:p>
          <a:p>
            <a:endParaRPr lang="en-US" dirty="0" smtClean="0"/>
          </a:p>
          <a:p>
            <a:pPr>
              <a:buNone/>
            </a:pPr>
            <a:r>
              <a:rPr lang="en-US" dirty="0" smtClean="0"/>
              <a:t>    APT is a problem solving environment in which students learn to write short programs in Lisp, Pascal or Prolog.</a:t>
            </a:r>
            <a:endParaRPr lang="en-CA" dirty="0"/>
          </a:p>
        </p:txBody>
      </p:sp>
    </p:spTree>
    <p:extLst>
      <p:ext uri="{BB962C8B-B14F-4D97-AF65-F5344CB8AC3E}">
        <p14:creationId xmlns:p14="http://schemas.microsoft.com/office/powerpoint/2010/main" val="42176613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Learning Traces</a:t>
            </a:r>
            <a:endParaRPr lang="en-CA" dirty="0">
              <a:solidFill>
                <a:srgbClr val="FF0000"/>
              </a:solidFill>
            </a:endParaRPr>
          </a:p>
        </p:txBody>
      </p:sp>
      <p:sp>
        <p:nvSpPr>
          <p:cNvPr id="3" name="Content Placeholder 2"/>
          <p:cNvSpPr>
            <a:spLocks noGrp="1"/>
          </p:cNvSpPr>
          <p:nvPr>
            <p:ph idx="1"/>
          </p:nvPr>
        </p:nvSpPr>
        <p:spPr/>
        <p:txBody>
          <a:bodyPr>
            <a:normAutofit fontScale="92500" lnSpcReduction="10000"/>
          </a:bodyPr>
          <a:lstStyle/>
          <a:p>
            <a:r>
              <a:rPr lang="en-US" dirty="0" smtClean="0"/>
              <a:t>We define learning trace as observable information about the learner, the type of learning, what had been learned, how effectively it had been learned, evidence of learning, and learning resources.</a:t>
            </a:r>
          </a:p>
          <a:p>
            <a:r>
              <a:rPr lang="en-US" dirty="0" smtClean="0"/>
              <a:t>Learning trace tutors do not pre-define models of competencies or skills as in model-tracing and knowledge-tracing tutors. Instead, they generate competency models dynamically from observed learner interactions.</a:t>
            </a:r>
          </a:p>
        </p:txBody>
      </p:sp>
    </p:spTree>
    <p:extLst>
      <p:ext uri="{BB962C8B-B14F-4D97-AF65-F5344CB8AC3E}">
        <p14:creationId xmlns:p14="http://schemas.microsoft.com/office/powerpoint/2010/main" val="14703118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Learning Traces</a:t>
            </a:r>
            <a:endParaRPr lang="en-CA" dirty="0">
              <a:solidFill>
                <a:srgbClr val="FF0000"/>
              </a:solidFill>
            </a:endParaRPr>
          </a:p>
        </p:txBody>
      </p:sp>
      <p:sp>
        <p:nvSpPr>
          <p:cNvPr id="3" name="Content Placeholder 2"/>
          <p:cNvSpPr>
            <a:spLocks noGrp="1"/>
          </p:cNvSpPr>
          <p:nvPr>
            <p:ph idx="1"/>
          </p:nvPr>
        </p:nvSpPr>
        <p:spPr/>
        <p:txBody>
          <a:bodyPr>
            <a:normAutofit fontScale="85000" lnSpcReduction="10000"/>
          </a:bodyPr>
          <a:lstStyle/>
          <a:p>
            <a:r>
              <a:rPr lang="en-US" dirty="0" smtClean="0"/>
              <a:t>Example: Online activities of a novice programmer in the context of an assignment can be traced in terms of</a:t>
            </a:r>
          </a:p>
          <a:p>
            <a:pPr lvl="1"/>
            <a:r>
              <a:rPr lang="en-US" dirty="0" smtClean="0"/>
              <a:t>the UML design of the solution</a:t>
            </a:r>
          </a:p>
          <a:p>
            <a:pPr lvl="1"/>
            <a:r>
              <a:rPr lang="en-US" dirty="0" smtClean="0"/>
              <a:t>coding efforts of the solution in a programming language</a:t>
            </a:r>
          </a:p>
          <a:p>
            <a:pPr lvl="1"/>
            <a:r>
              <a:rPr lang="en-US" dirty="0" smtClean="0"/>
              <a:t>debugging efforts </a:t>
            </a:r>
          </a:p>
          <a:p>
            <a:pPr lvl="1"/>
            <a:r>
              <a:rPr lang="en-US" dirty="0" smtClean="0"/>
              <a:t>testing efforts</a:t>
            </a:r>
          </a:p>
          <a:p>
            <a:pPr lvl="1"/>
            <a:r>
              <a:rPr lang="en-US" dirty="0" smtClean="0"/>
              <a:t>documenting efforts</a:t>
            </a:r>
          </a:p>
          <a:p>
            <a:pPr lvl="1"/>
            <a:r>
              <a:rPr lang="en-US" dirty="0" smtClean="0"/>
              <a:t>code </a:t>
            </a:r>
            <a:r>
              <a:rPr lang="en-US" dirty="0" err="1" smtClean="0"/>
              <a:t>optimisation</a:t>
            </a:r>
            <a:r>
              <a:rPr lang="en-US" dirty="0" smtClean="0"/>
              <a:t> efforts</a:t>
            </a:r>
          </a:p>
          <a:p>
            <a:r>
              <a:rPr lang="en-US" dirty="0" smtClean="0"/>
              <a:t>Thus, learning traces capture information about the entire learning process and pathways (correct or otherwise) the learner has taken so far.</a:t>
            </a:r>
          </a:p>
          <a:p>
            <a:pPr lvl="1"/>
            <a:endParaRPr lang="en-US" dirty="0" smtClean="0"/>
          </a:p>
        </p:txBody>
      </p:sp>
    </p:spTree>
    <p:extLst>
      <p:ext uri="{BB962C8B-B14F-4D97-AF65-F5344CB8AC3E}">
        <p14:creationId xmlns:p14="http://schemas.microsoft.com/office/powerpoint/2010/main" val="10033324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mtClean="0"/>
              <a:t>Research Activities @ CARE</a:t>
            </a:r>
          </a:p>
        </p:txBody>
      </p:sp>
      <p:sp>
        <p:nvSpPr>
          <p:cNvPr id="9219" name="Rectangle 2"/>
          <p:cNvSpPr>
            <a:spLocks noGrp="1" noChangeArrowheads="1"/>
          </p:cNvSpPr>
          <p:nvPr>
            <p:ph type="title"/>
          </p:nvPr>
        </p:nvSpPr>
        <p:spPr>
          <a:xfrm>
            <a:off x="762000" y="152400"/>
            <a:ext cx="7848600" cy="685800"/>
          </a:xfrm>
        </p:spPr>
        <p:txBody>
          <a:bodyPr/>
          <a:lstStyle/>
          <a:p>
            <a:pPr algn="ctr" eaLnBrk="1" hangingPunct="1">
              <a:lnSpc>
                <a:spcPct val="140000"/>
              </a:lnSpc>
            </a:pPr>
            <a:r>
              <a:rPr lang="en-US" sz="2000" dirty="0" smtClean="0">
                <a:solidFill>
                  <a:schemeClr val="hlink"/>
                </a:solidFill>
              </a:rPr>
              <a:t>Semantic Description and Discovery of Grid Resources</a:t>
            </a:r>
          </a:p>
        </p:txBody>
      </p:sp>
      <p:pic>
        <p:nvPicPr>
          <p:cNvPr id="92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0200"/>
            <a:ext cx="51054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Rectangle 4"/>
          <p:cNvSpPr>
            <a:spLocks noChangeArrowheads="1"/>
          </p:cNvSpPr>
          <p:nvPr/>
        </p:nvSpPr>
        <p:spPr bwMode="auto">
          <a:xfrm>
            <a:off x="5105400" y="1524000"/>
            <a:ext cx="3810000" cy="4876800"/>
          </a:xfrm>
          <a:prstGeom prst="rect">
            <a:avLst/>
          </a:prstGeom>
          <a:solidFill>
            <a:schemeClr val="folHlink">
              <a:alpha val="16862"/>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p>
            <a:pPr eaLnBrk="0" hangingPunct="0">
              <a:lnSpc>
                <a:spcPct val="140000"/>
              </a:lnSpc>
              <a:buFont typeface="Wingdings" pitchFamily="2" charset="2"/>
              <a:buChar char="§"/>
            </a:pPr>
            <a:r>
              <a:rPr lang="en-US" sz="1600"/>
              <a:t> </a:t>
            </a:r>
            <a:r>
              <a:rPr lang="en-US" sz="1400">
                <a:latin typeface="Tahoma" pitchFamily="34" charset="0"/>
              </a:rPr>
              <a:t>Semantic Component enables semantic</a:t>
            </a:r>
          </a:p>
          <a:p>
            <a:pPr eaLnBrk="0" hangingPunct="0">
              <a:lnSpc>
                <a:spcPct val="140000"/>
              </a:lnSpc>
              <a:buFont typeface="Wingdings" pitchFamily="2" charset="2"/>
              <a:buNone/>
            </a:pPr>
            <a:r>
              <a:rPr lang="en-US" sz="1400">
                <a:latin typeface="Tahoma" pitchFamily="34" charset="0"/>
              </a:rPr>
              <a:t> description and discovery of grid resources.</a:t>
            </a:r>
          </a:p>
          <a:p>
            <a:pPr eaLnBrk="0" hangingPunct="0">
              <a:lnSpc>
                <a:spcPct val="140000"/>
              </a:lnSpc>
              <a:buFont typeface="Wingdings" pitchFamily="2" charset="2"/>
              <a:buNone/>
            </a:pPr>
            <a:endParaRPr lang="en-US" sz="1400">
              <a:latin typeface="Tahoma" pitchFamily="34" charset="0"/>
            </a:endParaRPr>
          </a:p>
          <a:p>
            <a:pPr eaLnBrk="0" hangingPunct="0">
              <a:lnSpc>
                <a:spcPct val="140000"/>
              </a:lnSpc>
              <a:buFont typeface="Wingdings" pitchFamily="2" charset="2"/>
              <a:buChar char="§"/>
            </a:pPr>
            <a:r>
              <a:rPr lang="en-US" sz="1400">
                <a:latin typeface="Tahoma" pitchFamily="34" charset="0"/>
              </a:rPr>
              <a:t> Protégé-OWL APIs are used to create</a:t>
            </a:r>
          </a:p>
          <a:p>
            <a:pPr eaLnBrk="0" hangingPunct="0">
              <a:lnSpc>
                <a:spcPct val="140000"/>
              </a:lnSpc>
              <a:buFont typeface="Wingdings" pitchFamily="2" charset="2"/>
              <a:buNone/>
            </a:pPr>
            <a:r>
              <a:rPr lang="en-US" sz="1400">
                <a:latin typeface="Tahoma" pitchFamily="34" charset="0"/>
              </a:rPr>
              <a:t> knowledge base of grid resources using</a:t>
            </a:r>
          </a:p>
          <a:p>
            <a:pPr eaLnBrk="0" hangingPunct="0">
              <a:lnSpc>
                <a:spcPct val="140000"/>
              </a:lnSpc>
              <a:buFont typeface="Wingdings" pitchFamily="2" charset="2"/>
              <a:buNone/>
            </a:pPr>
            <a:r>
              <a:rPr lang="en-US" sz="1400">
                <a:latin typeface="Tahoma" pitchFamily="34" charset="0"/>
              </a:rPr>
              <a:t> a resource ontology template.</a:t>
            </a:r>
          </a:p>
          <a:p>
            <a:pPr eaLnBrk="0" hangingPunct="0">
              <a:lnSpc>
                <a:spcPct val="140000"/>
              </a:lnSpc>
              <a:buFont typeface="Wingdings" pitchFamily="2" charset="2"/>
              <a:buNone/>
            </a:pPr>
            <a:endParaRPr lang="en-US" sz="1400">
              <a:latin typeface="Tahoma" pitchFamily="34" charset="0"/>
            </a:endParaRPr>
          </a:p>
          <a:p>
            <a:pPr eaLnBrk="0" hangingPunct="0">
              <a:lnSpc>
                <a:spcPct val="140000"/>
              </a:lnSpc>
              <a:buFont typeface="Wingdings" pitchFamily="2" charset="2"/>
              <a:buChar char="§"/>
            </a:pPr>
            <a:r>
              <a:rPr lang="en-US" sz="1400">
                <a:latin typeface="Tahoma" pitchFamily="34" charset="0"/>
              </a:rPr>
              <a:t> MDS is used to aggregate resource</a:t>
            </a:r>
          </a:p>
          <a:p>
            <a:pPr eaLnBrk="0" hangingPunct="0">
              <a:lnSpc>
                <a:spcPct val="140000"/>
              </a:lnSpc>
              <a:buFont typeface="Wingdings" pitchFamily="2" charset="2"/>
              <a:buNone/>
            </a:pPr>
            <a:r>
              <a:rPr lang="en-US" sz="1400">
                <a:latin typeface="Tahoma" pitchFamily="34" charset="0"/>
              </a:rPr>
              <a:t> information</a:t>
            </a:r>
          </a:p>
          <a:p>
            <a:pPr eaLnBrk="0" hangingPunct="0">
              <a:lnSpc>
                <a:spcPct val="140000"/>
              </a:lnSpc>
              <a:buFont typeface="Wingdings" pitchFamily="2" charset="2"/>
              <a:buNone/>
            </a:pPr>
            <a:endParaRPr lang="en-US" sz="1400">
              <a:latin typeface="Tahoma" pitchFamily="34" charset="0"/>
            </a:endParaRPr>
          </a:p>
          <a:p>
            <a:pPr eaLnBrk="0" hangingPunct="0">
              <a:lnSpc>
                <a:spcPct val="140000"/>
              </a:lnSpc>
              <a:buFont typeface="Wingdings" pitchFamily="2" charset="2"/>
              <a:buChar char="§"/>
            </a:pPr>
            <a:r>
              <a:rPr lang="en-US" sz="1400">
                <a:latin typeface="Tahoma" pitchFamily="34" charset="0"/>
              </a:rPr>
              <a:t> We use Algernon Inference Engine to </a:t>
            </a:r>
          </a:p>
          <a:p>
            <a:pPr eaLnBrk="0" hangingPunct="0">
              <a:lnSpc>
                <a:spcPct val="140000"/>
              </a:lnSpc>
              <a:buFont typeface="Wingdings" pitchFamily="2" charset="2"/>
              <a:buNone/>
            </a:pPr>
            <a:r>
              <a:rPr lang="en-US" sz="1400">
                <a:latin typeface="Tahoma" pitchFamily="34" charset="0"/>
              </a:rPr>
              <a:t>discover suitable resource</a:t>
            </a:r>
          </a:p>
          <a:p>
            <a:pPr eaLnBrk="0" hangingPunct="0">
              <a:lnSpc>
                <a:spcPct val="140000"/>
              </a:lnSpc>
              <a:buFont typeface="Wingdings" pitchFamily="2" charset="2"/>
              <a:buNone/>
            </a:pPr>
            <a:endParaRPr lang="en-US" sz="1400">
              <a:latin typeface="Tahoma" pitchFamily="34" charset="0"/>
            </a:endParaRPr>
          </a:p>
          <a:p>
            <a:pPr eaLnBrk="0" hangingPunct="0">
              <a:lnSpc>
                <a:spcPct val="140000"/>
              </a:lnSpc>
              <a:buFont typeface="Wingdings" pitchFamily="2" charset="2"/>
              <a:buChar char="§"/>
            </a:pPr>
            <a:r>
              <a:rPr lang="en-US" sz="1400">
                <a:latin typeface="Tahoma" pitchFamily="34" charset="0"/>
              </a:rPr>
              <a:t> This module has been successfully integrated </a:t>
            </a:r>
          </a:p>
          <a:p>
            <a:pPr eaLnBrk="0" hangingPunct="0">
              <a:lnSpc>
                <a:spcPct val="130000"/>
              </a:lnSpc>
              <a:buFont typeface="Wingdings" pitchFamily="2" charset="2"/>
              <a:buNone/>
            </a:pPr>
            <a:r>
              <a:rPr lang="en-US" sz="1400">
                <a:latin typeface="Tahoma" pitchFamily="34" charset="0"/>
              </a:rPr>
              <a:t>With Garuda, </a:t>
            </a:r>
            <a:r>
              <a:rPr lang="en-US" sz="1200">
                <a:latin typeface="Tahoma" pitchFamily="34" charset="0"/>
              </a:rPr>
              <a:t>a National Grid Computing </a:t>
            </a:r>
          </a:p>
          <a:p>
            <a:pPr eaLnBrk="0" hangingPunct="0">
              <a:lnSpc>
                <a:spcPct val="130000"/>
              </a:lnSpc>
              <a:buFont typeface="Wingdings" pitchFamily="2" charset="2"/>
              <a:buNone/>
            </a:pPr>
            <a:r>
              <a:rPr lang="en-US" sz="1200">
                <a:latin typeface="Tahoma" pitchFamily="34" charset="0"/>
              </a:rPr>
              <a:t>Initiative</a:t>
            </a:r>
          </a:p>
        </p:txBody>
      </p:sp>
    </p:spTree>
    <p:extLst>
      <p:ext uri="{BB962C8B-B14F-4D97-AF65-F5344CB8AC3E}">
        <p14:creationId xmlns:p14="http://schemas.microsoft.com/office/powerpoint/2010/main" val="31678580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rPr>
              <a:t>Learning Traces Example – letter writing for 7</a:t>
            </a:r>
            <a:r>
              <a:rPr lang="en-US" baseline="30000" dirty="0" smtClean="0">
                <a:solidFill>
                  <a:srgbClr val="FF0000"/>
                </a:solidFill>
              </a:rPr>
              <a:t>th</a:t>
            </a:r>
            <a:r>
              <a:rPr lang="en-US" dirty="0" smtClean="0">
                <a:solidFill>
                  <a:srgbClr val="FF0000"/>
                </a:solidFill>
              </a:rPr>
              <a:t> grade learners</a:t>
            </a:r>
            <a:endParaRPr lang="en-CA" dirty="0">
              <a:solidFill>
                <a:srgbClr val="FF000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6005791"/>
              </p:ext>
            </p:extLst>
          </p:nvPr>
        </p:nvGraphicFramePr>
        <p:xfrm>
          <a:off x="251520" y="1484784"/>
          <a:ext cx="8686800" cy="5147091"/>
        </p:xfrm>
        <a:graphic>
          <a:graphicData uri="http://schemas.openxmlformats.org/drawingml/2006/table">
            <a:tbl>
              <a:tblPr firstRow="1" bandRow="1">
                <a:tableStyleId>{5C22544A-7EE6-4342-B048-85BDC9FD1C3A}</a:tableStyleId>
              </a:tblPr>
              <a:tblGrid>
                <a:gridCol w="4343400"/>
                <a:gridCol w="4343400"/>
              </a:tblGrid>
              <a:tr h="460648">
                <a:tc>
                  <a:txBody>
                    <a:bodyPr/>
                    <a:lstStyle/>
                    <a:p>
                      <a:pPr algn="ctr"/>
                      <a:r>
                        <a:rPr lang="en-US" sz="2800" dirty="0" smtClean="0"/>
                        <a:t>Learner A</a:t>
                      </a:r>
                      <a:endParaRPr lang="en-CA" sz="2800" dirty="0"/>
                    </a:p>
                  </a:txBody>
                  <a:tcPr/>
                </a:tc>
                <a:tc>
                  <a:txBody>
                    <a:bodyPr/>
                    <a:lstStyle/>
                    <a:p>
                      <a:pPr algn="ctr"/>
                      <a:r>
                        <a:rPr lang="en-US" sz="2800" dirty="0" smtClean="0"/>
                        <a:t>Learner B</a:t>
                      </a:r>
                      <a:endParaRPr lang="en-CA" sz="2800" dirty="0"/>
                    </a:p>
                  </a:txBody>
                  <a:tcPr/>
                </a:tc>
              </a:tr>
              <a:tr h="970627">
                <a:tc>
                  <a:txBody>
                    <a:bodyPr/>
                    <a:lstStyle/>
                    <a:p>
                      <a:r>
                        <a:rPr lang="en-US" dirty="0" smtClean="0"/>
                        <a:t>Sessions/sentences</a:t>
                      </a:r>
                      <a:r>
                        <a:rPr lang="en-US" baseline="0" dirty="0" smtClean="0"/>
                        <a:t> modified or created:</a:t>
                      </a:r>
                    </a:p>
                    <a:p>
                      <a:r>
                        <a:rPr lang="en-US" baseline="0" dirty="0" smtClean="0"/>
                        <a:t>68   14   188   74   2   289   87   45   41  22</a:t>
                      </a:r>
                      <a:endParaRPr lang="en-CA" dirty="0"/>
                    </a:p>
                  </a:txBody>
                  <a:tcPr/>
                </a:tc>
                <a:tc>
                  <a:txBody>
                    <a:bodyPr/>
                    <a:lstStyle/>
                    <a:p>
                      <a:r>
                        <a:rPr lang="en-US" dirty="0" smtClean="0"/>
                        <a:t>Sessions/sentences</a:t>
                      </a:r>
                      <a:r>
                        <a:rPr lang="en-US" baseline="0" dirty="0" smtClean="0"/>
                        <a:t> modified or created:</a:t>
                      </a:r>
                    </a:p>
                    <a:p>
                      <a:r>
                        <a:rPr lang="en-US" baseline="0" dirty="0" smtClean="0"/>
                        <a:t>454   12</a:t>
                      </a:r>
                      <a:endParaRPr lang="en-CA" dirty="0"/>
                    </a:p>
                  </a:txBody>
                  <a:tcPr/>
                </a:tc>
              </a:tr>
              <a:tr h="970627">
                <a:tc>
                  <a:txBody>
                    <a:bodyPr/>
                    <a:lstStyle/>
                    <a:p>
                      <a:r>
                        <a:rPr lang="en-US" dirty="0" smtClean="0"/>
                        <a:t>Number of grammar mistakes corrected immediately, while writing the letter vs. corrected later :</a:t>
                      </a:r>
                      <a:r>
                        <a:rPr lang="en-US" baseline="0" dirty="0" smtClean="0"/>
                        <a:t> 23 vs. 112</a:t>
                      </a:r>
                      <a:endParaRPr lang="en-CA" dirty="0"/>
                    </a:p>
                  </a:txBody>
                  <a:tcPr/>
                </a:tc>
                <a:tc>
                  <a:txBody>
                    <a:bodyPr/>
                    <a:lstStyle/>
                    <a:p>
                      <a:r>
                        <a:rPr lang="en-US" dirty="0" smtClean="0"/>
                        <a:t>Number of grammar mistakes corrected immediately, while writing the letter:</a:t>
                      </a:r>
                      <a:r>
                        <a:rPr lang="en-US" baseline="0" dirty="0" smtClean="0"/>
                        <a:t> 68 vs. 20</a:t>
                      </a:r>
                      <a:endParaRPr lang="en-CA" dirty="0"/>
                    </a:p>
                  </a:txBody>
                  <a:tcPr/>
                </a:tc>
              </a:tr>
              <a:tr h="970627">
                <a:tc>
                  <a:txBody>
                    <a:bodyPr/>
                    <a:lstStyle/>
                    <a:p>
                      <a:r>
                        <a:rPr lang="en-US" dirty="0" smtClean="0"/>
                        <a:t>Number of times sentences or phrases were moved around: 145</a:t>
                      </a:r>
                      <a:endParaRPr lang="en-CA" dirty="0"/>
                    </a:p>
                  </a:txBody>
                  <a:tcPr/>
                </a:tc>
                <a:tc>
                  <a:txBody>
                    <a:bodyPr/>
                    <a:lstStyle/>
                    <a:p>
                      <a:r>
                        <a:rPr lang="en-US" dirty="0" smtClean="0"/>
                        <a:t>Number of times sentences or phrases were moved around: 69</a:t>
                      </a:r>
                      <a:endParaRPr lang="en-CA" dirty="0"/>
                    </a:p>
                  </a:txBody>
                  <a:tcPr/>
                </a:tc>
              </a:tr>
              <a:tr h="746423">
                <a:tc>
                  <a:txBody>
                    <a:bodyPr/>
                    <a:lstStyle/>
                    <a:p>
                      <a:r>
                        <a:rPr lang="en-US" dirty="0" smtClean="0"/>
                        <a:t>Number of spelling mistakes :</a:t>
                      </a:r>
                      <a:r>
                        <a:rPr lang="en-US" baseline="0" dirty="0" smtClean="0"/>
                        <a:t>-corrected immediately vs. yet to be corrected:  78 vs. 5</a:t>
                      </a:r>
                      <a:endParaRPr lang="en-CA"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Number of spelling mistakes :</a:t>
                      </a:r>
                      <a:r>
                        <a:rPr lang="en-US" baseline="0" dirty="0" smtClean="0"/>
                        <a:t>-corrected immediately vs. yet to be corrected:  33 vs. 8</a:t>
                      </a:r>
                      <a:endParaRPr lang="en-CA" dirty="0" smtClean="0"/>
                    </a:p>
                  </a:txBody>
                  <a:tcPr/>
                </a:tc>
              </a:tr>
              <a:tr h="970627">
                <a:tc>
                  <a:txBody>
                    <a:bodyPr/>
                    <a:lstStyle/>
                    <a:p>
                      <a:r>
                        <a:rPr lang="en-US" dirty="0" smtClean="0"/>
                        <a:t>Marks</a:t>
                      </a:r>
                      <a:r>
                        <a:rPr lang="en-US" baseline="0" dirty="0" smtClean="0"/>
                        <a:t> scored : 85% </a:t>
                      </a:r>
                      <a:endParaRPr lang="en-CA" dirty="0"/>
                    </a:p>
                  </a:txBody>
                  <a:tcPr/>
                </a:tc>
                <a:tc>
                  <a:txBody>
                    <a:bodyPr/>
                    <a:lstStyle/>
                    <a:p>
                      <a:r>
                        <a:rPr lang="en-US" dirty="0" smtClean="0"/>
                        <a:t>Marks scored: 70%</a:t>
                      </a:r>
                      <a:endParaRPr lang="en-CA" dirty="0"/>
                    </a:p>
                  </a:txBody>
                  <a:tcPr/>
                </a:tc>
              </a:tr>
            </a:tbl>
          </a:graphicData>
        </a:graphic>
      </p:graphicFrame>
    </p:spTree>
    <p:extLst>
      <p:ext uri="{BB962C8B-B14F-4D97-AF65-F5344CB8AC3E}">
        <p14:creationId xmlns:p14="http://schemas.microsoft.com/office/powerpoint/2010/main" val="23308165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Learning Traces</a:t>
            </a:r>
            <a:endParaRPr lang="en-CA" dirty="0">
              <a:solidFill>
                <a:srgbClr val="FF0000"/>
              </a:solidFill>
            </a:endParaRPr>
          </a:p>
        </p:txBody>
      </p:sp>
      <p:sp>
        <p:nvSpPr>
          <p:cNvPr id="3" name="Content Placeholder 2"/>
          <p:cNvSpPr>
            <a:spLocks noGrp="1"/>
          </p:cNvSpPr>
          <p:nvPr>
            <p:ph idx="1"/>
          </p:nvPr>
        </p:nvSpPr>
        <p:spPr/>
        <p:txBody>
          <a:bodyPr/>
          <a:lstStyle/>
          <a:p>
            <a:r>
              <a:rPr lang="en-US" dirty="0" smtClean="0"/>
              <a:t>These raw data can be mapped onto skeletal structures corresponding to various educational theories or instructional models</a:t>
            </a:r>
          </a:p>
          <a:p>
            <a:r>
              <a:rPr lang="en-US" dirty="0" smtClean="0"/>
              <a:t>This mapping can happen dynamically, as and when learners study</a:t>
            </a:r>
            <a:endParaRPr lang="en-CA" dirty="0" smtClean="0"/>
          </a:p>
          <a:p>
            <a:r>
              <a:rPr lang="en-US" dirty="0" smtClean="0"/>
              <a:t>This mapping can be causal in nature</a:t>
            </a:r>
          </a:p>
        </p:txBody>
      </p:sp>
    </p:spTree>
    <p:extLst>
      <p:ext uri="{BB962C8B-B14F-4D97-AF65-F5344CB8AC3E}">
        <p14:creationId xmlns:p14="http://schemas.microsoft.com/office/powerpoint/2010/main" val="545912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solidFill>
                  <a:srgbClr val="FF0000"/>
                </a:solidFill>
              </a:rPr>
              <a:t>Advantages of Learning Traces</a:t>
            </a:r>
            <a:endParaRPr lang="en-US" dirty="0">
              <a:solidFill>
                <a:srgbClr val="FF0000"/>
              </a:solidFill>
            </a:endParaRPr>
          </a:p>
        </p:txBody>
      </p:sp>
      <p:sp>
        <p:nvSpPr>
          <p:cNvPr id="3" name="Content Placeholder 2"/>
          <p:cNvSpPr>
            <a:spLocks noGrp="1"/>
          </p:cNvSpPr>
          <p:nvPr>
            <p:ph idx="1"/>
          </p:nvPr>
        </p:nvSpPr>
        <p:spPr>
          <a:xfrm>
            <a:off x="457200" y="1066800"/>
            <a:ext cx="8229600" cy="5059363"/>
          </a:xfrm>
        </p:spPr>
        <p:txBody>
          <a:bodyPr>
            <a:normAutofit lnSpcReduction="10000"/>
          </a:bodyPr>
          <a:lstStyle/>
          <a:p>
            <a:r>
              <a:rPr lang="en-US" dirty="0" smtClean="0"/>
              <a:t>Dynamic model of traces enable learners to cover most of the possible mistakes and errors in learning</a:t>
            </a:r>
          </a:p>
          <a:p>
            <a:r>
              <a:rPr lang="en-US" dirty="0" smtClean="0"/>
              <a:t>Repeated exercise on tracing different sets of learners helps in refining the model each time and may stabilize over a period of time</a:t>
            </a:r>
          </a:p>
          <a:p>
            <a:r>
              <a:rPr lang="en-US" dirty="0" smtClean="0"/>
              <a:t>The models evolved across institutions may reflect the customs and culture of learners.</a:t>
            </a:r>
          </a:p>
          <a:p>
            <a:r>
              <a:rPr lang="en-US" dirty="0" smtClean="0"/>
              <a:t>Standard models are to be pruned out of potential models.  </a:t>
            </a:r>
            <a:endParaRPr lang="en-US" dirty="0"/>
          </a:p>
        </p:txBody>
      </p:sp>
    </p:spTree>
    <p:extLst>
      <p:ext uri="{BB962C8B-B14F-4D97-AF65-F5344CB8AC3E}">
        <p14:creationId xmlns:p14="http://schemas.microsoft.com/office/powerpoint/2010/main" val="37297643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smtClean="0"/>
              <a:t>Remember</a:t>
            </a:r>
          </a:p>
        </p:txBody>
      </p:sp>
      <p:sp>
        <p:nvSpPr>
          <p:cNvPr id="3075" name="Content Placeholder 2"/>
          <p:cNvSpPr>
            <a:spLocks noGrp="1"/>
          </p:cNvSpPr>
          <p:nvPr>
            <p:ph idx="1"/>
          </p:nvPr>
        </p:nvSpPr>
        <p:spPr/>
        <p:txBody>
          <a:bodyPr/>
          <a:lstStyle/>
          <a:p>
            <a:pPr eaLnBrk="1" hangingPunct="1"/>
            <a:endParaRPr lang="en-US" smtClean="0"/>
          </a:p>
        </p:txBody>
      </p:sp>
      <p:pic>
        <p:nvPicPr>
          <p:cNvPr id="307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
            <a:ext cx="89916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99025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5715000" cy="7136642"/>
          </a:xfrm>
          <a:prstGeom prst="rect">
            <a:avLst/>
          </a:prstGeom>
        </p:spPr>
      </p:pic>
      <p:pic>
        <p:nvPicPr>
          <p:cNvPr id="3" name="Picture 2"/>
          <p:cNvPicPr>
            <a:picLocks noChangeAspect="1"/>
          </p:cNvPicPr>
          <p:nvPr/>
        </p:nvPicPr>
        <p:blipFill>
          <a:blip r:embed="rId3"/>
          <a:stretch>
            <a:fillRect/>
          </a:stretch>
        </p:blipFill>
        <p:spPr>
          <a:xfrm>
            <a:off x="5715000" y="0"/>
            <a:ext cx="3429000" cy="5152868"/>
          </a:xfrm>
          <a:prstGeom prst="rect">
            <a:avLst/>
          </a:prstGeom>
        </p:spPr>
      </p:pic>
      <p:sp>
        <p:nvSpPr>
          <p:cNvPr id="4" name="Rectangle 3"/>
          <p:cNvSpPr/>
          <p:nvPr/>
        </p:nvSpPr>
        <p:spPr>
          <a:xfrm>
            <a:off x="5715000" y="5334000"/>
            <a:ext cx="3581400" cy="584776"/>
          </a:xfrm>
          <a:prstGeom prst="rect">
            <a:avLst/>
          </a:prstGeom>
        </p:spPr>
        <p:txBody>
          <a:bodyPr wrap="square">
            <a:spAutoFit/>
          </a:bodyPr>
          <a:lstStyle/>
          <a:p>
            <a:r>
              <a:rPr lang="pl-PL" sz="3200" dirty="0" err="1" smtClean="0"/>
              <a:t>Dr.Howard</a:t>
            </a:r>
            <a:r>
              <a:rPr lang="pl-PL" sz="3200" dirty="0" smtClean="0"/>
              <a:t> </a:t>
            </a:r>
            <a:r>
              <a:rPr lang="pl-PL" sz="3200" dirty="0"/>
              <a:t>Gardner</a:t>
            </a:r>
            <a:endParaRPr lang="en-US" sz="3200" dirty="0"/>
          </a:p>
        </p:txBody>
      </p:sp>
      <p:sp>
        <p:nvSpPr>
          <p:cNvPr id="5" name="TextBox 4"/>
          <p:cNvSpPr txBox="1"/>
          <p:nvPr/>
        </p:nvSpPr>
        <p:spPr>
          <a:xfrm>
            <a:off x="5814894" y="6172200"/>
            <a:ext cx="3100506" cy="646331"/>
          </a:xfrm>
          <a:prstGeom prst="rect">
            <a:avLst/>
          </a:prstGeom>
          <a:noFill/>
        </p:spPr>
        <p:txBody>
          <a:bodyPr wrap="square" rtlCol="0">
            <a:spAutoFit/>
          </a:bodyPr>
          <a:lstStyle/>
          <a:p>
            <a:r>
              <a:rPr lang="en-US" dirty="0" smtClean="0"/>
              <a:t>Source: </a:t>
            </a:r>
            <a:r>
              <a:rPr lang="en-US" dirty="0">
                <a:hlinkClick r:id="rId4"/>
              </a:rPr>
              <a:t>www.ThomasArmstrong.com</a:t>
            </a:r>
            <a:r>
              <a:rPr lang="en-US" dirty="0" smtClean="0"/>
              <a:t> </a:t>
            </a:r>
            <a:endParaRPr lang="en-US" dirty="0"/>
          </a:p>
        </p:txBody>
      </p:sp>
    </p:spTree>
    <p:extLst>
      <p:ext uri="{BB962C8B-B14F-4D97-AF65-F5344CB8AC3E}">
        <p14:creationId xmlns:p14="http://schemas.microsoft.com/office/powerpoint/2010/main" val="21985199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solidFill>
                  <a:srgbClr val="FF0000"/>
                </a:solidFill>
              </a:rPr>
              <a:t>Applications</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It is possible to compare the quality of education across the Institutions.</a:t>
            </a:r>
          </a:p>
          <a:p>
            <a:r>
              <a:rPr lang="en-US" dirty="0" smtClean="0"/>
              <a:t>Quality of education may be standardized based on the competency achieved</a:t>
            </a:r>
          </a:p>
          <a:p>
            <a:r>
              <a:rPr lang="en-US" dirty="0" smtClean="0"/>
              <a:t>Accreditation may be based on the models conceived by Learning Traces</a:t>
            </a:r>
          </a:p>
          <a:p>
            <a:endParaRPr lang="en-US" dirty="0" smtClean="0"/>
          </a:p>
          <a:p>
            <a:endParaRPr lang="en-US" dirty="0"/>
          </a:p>
        </p:txBody>
      </p:sp>
    </p:spTree>
    <p:extLst>
      <p:ext uri="{BB962C8B-B14F-4D97-AF65-F5344CB8AC3E}">
        <p14:creationId xmlns:p14="http://schemas.microsoft.com/office/powerpoint/2010/main" val="27049990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Authoring Books</a:t>
            </a:r>
            <a:endParaRPr lang="en-US" dirty="0">
              <a:solidFill>
                <a:srgbClr val="FF0000"/>
              </a:solidFill>
            </a:endParaRPr>
          </a:p>
        </p:txBody>
      </p:sp>
      <p:sp>
        <p:nvSpPr>
          <p:cNvPr id="3" name="Content Placeholder 2"/>
          <p:cNvSpPr>
            <a:spLocks noGrp="1"/>
          </p:cNvSpPr>
          <p:nvPr>
            <p:ph idx="1"/>
          </p:nvPr>
        </p:nvSpPr>
        <p:spPr/>
        <p:txBody>
          <a:bodyPr>
            <a:normAutofit fontScale="77500" lnSpcReduction="20000"/>
          </a:bodyPr>
          <a:lstStyle/>
          <a:p>
            <a:pPr marL="514350" lvl="0" indent="-514350" algn="just">
              <a:buFont typeface="+mj-lt"/>
              <a:buAutoNum type="arabicPeriod"/>
            </a:pPr>
            <a:r>
              <a:rPr lang="en-US" b="1" dirty="0"/>
              <a:t>S. Thamarai Selvi</a:t>
            </a:r>
            <a:r>
              <a:rPr lang="en-US" dirty="0"/>
              <a:t>, R. Murugesan, “</a:t>
            </a:r>
            <a:r>
              <a:rPr lang="en-US" b="1" dirty="0"/>
              <a:t>Text Book on C#</a:t>
            </a:r>
            <a:r>
              <a:rPr lang="en-US" dirty="0"/>
              <a:t>”, Pearson Education 2003.</a:t>
            </a:r>
          </a:p>
          <a:p>
            <a:pPr marL="514350" lvl="0" indent="-514350" algn="just">
              <a:buFont typeface="+mj-lt"/>
              <a:buAutoNum type="arabicPeriod"/>
            </a:pPr>
            <a:r>
              <a:rPr lang="en-US" b="1" dirty="0"/>
              <a:t> </a:t>
            </a:r>
            <a:r>
              <a:rPr lang="en-US" dirty="0"/>
              <a:t>Rajkumar Buyya, </a:t>
            </a:r>
            <a:r>
              <a:rPr lang="en-US" b="1" dirty="0"/>
              <a:t>S. Thamarai Selvi</a:t>
            </a:r>
            <a:r>
              <a:rPr lang="en-US" dirty="0"/>
              <a:t>, Xingchen Chu, "</a:t>
            </a:r>
            <a:r>
              <a:rPr lang="en-US" b="1" dirty="0"/>
              <a:t>Object Oriented Programming with Java Essentials and Applications</a:t>
            </a:r>
            <a:r>
              <a:rPr lang="en-US" dirty="0"/>
              <a:t>", Tata McGraw Hill, New Delhi, 2009.</a:t>
            </a:r>
          </a:p>
          <a:p>
            <a:pPr marL="514350" lvl="0" indent="-514350" algn="just">
              <a:buFont typeface="+mj-lt"/>
              <a:buAutoNum type="arabicPeriod"/>
            </a:pPr>
            <a:r>
              <a:rPr lang="en-US" b="1" dirty="0"/>
              <a:t>S. Thamarai Selvi</a:t>
            </a:r>
            <a:r>
              <a:rPr lang="en-US" dirty="0"/>
              <a:t>, R. Murugesan, “</a:t>
            </a:r>
            <a:r>
              <a:rPr lang="en-US" b="1" dirty="0"/>
              <a:t>Test Your Skills in C</a:t>
            </a:r>
            <a:r>
              <a:rPr lang="en-US" dirty="0"/>
              <a:t>”, Tata McGraw Hill, New Delhi, 2009. 2009 (Revised).</a:t>
            </a:r>
          </a:p>
          <a:p>
            <a:pPr marL="514350" lvl="0" indent="-514350" algn="just">
              <a:buFont typeface="+mj-lt"/>
              <a:buAutoNum type="arabicPeriod"/>
            </a:pPr>
            <a:r>
              <a:rPr lang="en-US" b="1" dirty="0"/>
              <a:t>S. Thamarai Selvi</a:t>
            </a:r>
            <a:r>
              <a:rPr lang="en-US" dirty="0"/>
              <a:t>, R. Murugesan, “</a:t>
            </a:r>
            <a:r>
              <a:rPr lang="en-US" b="1" dirty="0"/>
              <a:t>C for All</a:t>
            </a:r>
            <a:r>
              <a:rPr lang="en-US" dirty="0"/>
              <a:t>”, Anuradha Publishers 2010 (Revised).</a:t>
            </a:r>
          </a:p>
          <a:p>
            <a:pPr marL="514350" lvl="0" indent="-514350" algn="just">
              <a:buFont typeface="+mj-lt"/>
              <a:buAutoNum type="arabicPeriod"/>
            </a:pPr>
            <a:r>
              <a:rPr lang="en-US" dirty="0"/>
              <a:t>Rajkumar Buyya, Christian, </a:t>
            </a:r>
            <a:r>
              <a:rPr lang="en-US" b="1" dirty="0"/>
              <a:t>S. Thamarai Selvi</a:t>
            </a:r>
            <a:r>
              <a:rPr lang="en-US" dirty="0"/>
              <a:t>, “</a:t>
            </a:r>
            <a:r>
              <a:rPr lang="en-US" b="1" dirty="0"/>
              <a:t>Mastering Cloud Computing</a:t>
            </a:r>
            <a:r>
              <a:rPr lang="en-US" dirty="0"/>
              <a:t>” Morgan Kaufmann, USA, 2013.</a:t>
            </a:r>
          </a:p>
          <a:p>
            <a:pPr marL="0" indent="0" algn="just">
              <a:buNone/>
            </a:pPr>
            <a:endParaRPr lang="en-US" dirty="0"/>
          </a:p>
        </p:txBody>
      </p:sp>
    </p:spTree>
    <p:extLst>
      <p:ext uri="{BB962C8B-B14F-4D97-AF65-F5344CB8AC3E}">
        <p14:creationId xmlns:p14="http://schemas.microsoft.com/office/powerpoint/2010/main" val="38310716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9218" name="Picture 2" descr="cloud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92886"/>
            <a:ext cx="9753599" cy="5507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79020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458" y="609600"/>
            <a:ext cx="8138942"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41335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126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0"/>
            <a:ext cx="9034781" cy="564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33092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mtClean="0"/>
              <a:t>Research Activities @ CARE</a:t>
            </a:r>
          </a:p>
        </p:txBody>
      </p:sp>
      <p:grpSp>
        <p:nvGrpSpPr>
          <p:cNvPr id="10243" name="Group 3"/>
          <p:cNvGrpSpPr>
            <a:grpSpLocks/>
          </p:cNvGrpSpPr>
          <p:nvPr/>
        </p:nvGrpSpPr>
        <p:grpSpPr bwMode="auto">
          <a:xfrm>
            <a:off x="457200" y="1573213"/>
            <a:ext cx="415925" cy="636587"/>
            <a:chOff x="547" y="624"/>
            <a:chExt cx="262" cy="641"/>
          </a:xfrm>
        </p:grpSpPr>
        <p:sp>
          <p:nvSpPr>
            <p:cNvPr id="10284" name="Oval 4"/>
            <p:cNvSpPr>
              <a:spLocks noChangeArrowheads="1"/>
            </p:cNvSpPr>
            <p:nvPr/>
          </p:nvSpPr>
          <p:spPr bwMode="auto">
            <a:xfrm>
              <a:off x="613" y="624"/>
              <a:ext cx="130" cy="182"/>
            </a:xfrm>
            <a:prstGeom prst="ellipse">
              <a:avLst/>
            </a:prstGeom>
            <a:solidFill>
              <a:srgbClr val="993366"/>
            </a:solidFill>
            <a:ln w="9525">
              <a:solidFill>
                <a:srgbClr val="993366"/>
              </a:solidFill>
              <a:round/>
              <a:headEnd/>
              <a:tailEnd/>
            </a:ln>
          </p:spPr>
          <p:txBody>
            <a:bodyPr/>
            <a:lstStyle/>
            <a:p>
              <a:endParaRPr lang="en-IN"/>
            </a:p>
          </p:txBody>
        </p:sp>
        <p:sp>
          <p:nvSpPr>
            <p:cNvPr id="10285" name="Line 5"/>
            <p:cNvSpPr>
              <a:spLocks noChangeShapeType="1"/>
            </p:cNvSpPr>
            <p:nvPr/>
          </p:nvSpPr>
          <p:spPr bwMode="auto">
            <a:xfrm>
              <a:off x="679" y="806"/>
              <a:ext cx="0" cy="277"/>
            </a:xfrm>
            <a:prstGeom prst="line">
              <a:avLst/>
            </a:prstGeom>
            <a:noFill/>
            <a:ln w="9525">
              <a:solidFill>
                <a:srgbClr val="99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86" name="Line 6"/>
            <p:cNvSpPr>
              <a:spLocks noChangeShapeType="1"/>
            </p:cNvSpPr>
            <p:nvPr/>
          </p:nvSpPr>
          <p:spPr bwMode="auto">
            <a:xfrm>
              <a:off x="547" y="898"/>
              <a:ext cx="262" cy="0"/>
            </a:xfrm>
            <a:prstGeom prst="line">
              <a:avLst/>
            </a:prstGeom>
            <a:noFill/>
            <a:ln w="9525">
              <a:solidFill>
                <a:srgbClr val="99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87" name="Line 7"/>
            <p:cNvSpPr>
              <a:spLocks noChangeShapeType="1"/>
            </p:cNvSpPr>
            <p:nvPr/>
          </p:nvSpPr>
          <p:spPr bwMode="auto">
            <a:xfrm flipH="1">
              <a:off x="547" y="1083"/>
              <a:ext cx="132" cy="182"/>
            </a:xfrm>
            <a:prstGeom prst="line">
              <a:avLst/>
            </a:prstGeom>
            <a:noFill/>
            <a:ln w="9525">
              <a:solidFill>
                <a:srgbClr val="9933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88" name="Line 8"/>
            <p:cNvSpPr>
              <a:spLocks noChangeShapeType="1"/>
            </p:cNvSpPr>
            <p:nvPr/>
          </p:nvSpPr>
          <p:spPr bwMode="auto">
            <a:xfrm>
              <a:off x="679" y="1083"/>
              <a:ext cx="130" cy="182"/>
            </a:xfrm>
            <a:prstGeom prst="line">
              <a:avLst/>
            </a:prstGeom>
            <a:noFill/>
            <a:ln w="9525">
              <a:solidFill>
                <a:srgbClr val="993366"/>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0244" name="AutoShape 9"/>
          <p:cNvSpPr>
            <a:spLocks noChangeArrowheads="1"/>
          </p:cNvSpPr>
          <p:nvPr/>
        </p:nvSpPr>
        <p:spPr bwMode="auto">
          <a:xfrm>
            <a:off x="4191000" y="2819400"/>
            <a:ext cx="1295400" cy="533400"/>
          </a:xfrm>
          <a:prstGeom prst="roundRect">
            <a:avLst>
              <a:gd name="adj" fmla="val 16667"/>
            </a:avLst>
          </a:prstGeom>
          <a:solidFill>
            <a:srgbClr val="003300"/>
          </a:solidFill>
          <a:ln w="9525">
            <a:solidFill>
              <a:schemeClr val="tx1"/>
            </a:solidFill>
            <a:round/>
            <a:headEnd/>
            <a:tailEnd/>
          </a:ln>
        </p:spPr>
        <p:txBody>
          <a:bodyPr wrap="none" anchor="ctr"/>
          <a:lstStyle/>
          <a:p>
            <a:pPr algn="ctr"/>
            <a:r>
              <a:rPr lang="en-US" sz="1000">
                <a:solidFill>
                  <a:srgbClr val="FFFFCC"/>
                </a:solidFill>
              </a:rPr>
              <a:t>Query</a:t>
            </a:r>
          </a:p>
          <a:p>
            <a:pPr algn="ctr"/>
            <a:r>
              <a:rPr lang="en-US" sz="1000">
                <a:solidFill>
                  <a:srgbClr val="FFFFCC"/>
                </a:solidFill>
              </a:rPr>
              <a:t>Generator</a:t>
            </a:r>
          </a:p>
        </p:txBody>
      </p:sp>
      <p:sp>
        <p:nvSpPr>
          <p:cNvPr id="10245" name="AutoShape 15"/>
          <p:cNvSpPr>
            <a:spLocks noChangeArrowheads="1"/>
          </p:cNvSpPr>
          <p:nvPr/>
        </p:nvSpPr>
        <p:spPr bwMode="auto">
          <a:xfrm>
            <a:off x="7620000" y="2667000"/>
            <a:ext cx="1371600" cy="762000"/>
          </a:xfrm>
          <a:prstGeom prst="roundRect">
            <a:avLst>
              <a:gd name="adj" fmla="val 16667"/>
            </a:avLst>
          </a:prstGeom>
          <a:solidFill>
            <a:srgbClr val="000080"/>
          </a:solidFill>
          <a:ln w="9525">
            <a:solidFill>
              <a:schemeClr val="tx1"/>
            </a:solidFill>
            <a:round/>
            <a:headEnd/>
            <a:tailEnd/>
          </a:ln>
        </p:spPr>
        <p:txBody>
          <a:bodyPr wrap="none" anchor="ctr"/>
          <a:lstStyle/>
          <a:p>
            <a:pPr algn="ctr"/>
            <a:r>
              <a:rPr lang="en-US" sz="1400" b="1">
                <a:solidFill>
                  <a:schemeClr val="bg1"/>
                </a:solidFill>
              </a:rPr>
              <a:t>Resource</a:t>
            </a:r>
          </a:p>
          <a:p>
            <a:pPr algn="ctr"/>
            <a:r>
              <a:rPr lang="en-US" sz="1400" b="1">
                <a:solidFill>
                  <a:schemeClr val="bg1"/>
                </a:solidFill>
              </a:rPr>
              <a:t>Description</a:t>
            </a:r>
          </a:p>
        </p:txBody>
      </p:sp>
      <p:sp>
        <p:nvSpPr>
          <p:cNvPr id="10246" name="AutoShape 16"/>
          <p:cNvSpPr>
            <a:spLocks noChangeArrowheads="1"/>
          </p:cNvSpPr>
          <p:nvPr/>
        </p:nvSpPr>
        <p:spPr bwMode="auto">
          <a:xfrm>
            <a:off x="1981200" y="1676400"/>
            <a:ext cx="2362200" cy="609600"/>
          </a:xfrm>
          <a:prstGeom prst="roundRect">
            <a:avLst>
              <a:gd name="adj" fmla="val 16667"/>
            </a:avLst>
          </a:prstGeom>
          <a:solidFill>
            <a:srgbClr val="993300"/>
          </a:solidFill>
          <a:ln w="9525">
            <a:solidFill>
              <a:schemeClr val="tx1"/>
            </a:solidFill>
            <a:round/>
            <a:headEnd/>
            <a:tailEnd/>
          </a:ln>
        </p:spPr>
        <p:txBody>
          <a:bodyPr wrap="none" anchor="ctr"/>
          <a:lstStyle/>
          <a:p>
            <a:pPr algn="ctr"/>
            <a:r>
              <a:rPr lang="en-US" sz="1400" b="1">
                <a:solidFill>
                  <a:srgbClr val="FFFFCC"/>
                </a:solidFill>
              </a:rPr>
              <a:t>GridBus </a:t>
            </a:r>
          </a:p>
          <a:p>
            <a:pPr algn="ctr"/>
            <a:r>
              <a:rPr lang="en-US" sz="1400" b="1">
                <a:solidFill>
                  <a:srgbClr val="FFFFCC"/>
                </a:solidFill>
              </a:rPr>
              <a:t>Broker</a:t>
            </a:r>
          </a:p>
        </p:txBody>
      </p:sp>
      <p:sp>
        <p:nvSpPr>
          <p:cNvPr id="10247" name="Text Box 17"/>
          <p:cNvSpPr txBox="1">
            <a:spLocks noChangeArrowheads="1"/>
          </p:cNvSpPr>
          <p:nvPr/>
        </p:nvSpPr>
        <p:spPr bwMode="auto">
          <a:xfrm>
            <a:off x="990600" y="1752600"/>
            <a:ext cx="844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000"/>
              <a:t>Submits job</a:t>
            </a:r>
          </a:p>
        </p:txBody>
      </p:sp>
      <p:sp>
        <p:nvSpPr>
          <p:cNvPr id="10248" name="AutoShape 18"/>
          <p:cNvSpPr>
            <a:spLocks noChangeArrowheads="1"/>
          </p:cNvSpPr>
          <p:nvPr/>
        </p:nvSpPr>
        <p:spPr bwMode="auto">
          <a:xfrm>
            <a:off x="2438400" y="2819400"/>
            <a:ext cx="1295400" cy="609600"/>
          </a:xfrm>
          <a:prstGeom prst="roundRect">
            <a:avLst>
              <a:gd name="adj" fmla="val 16667"/>
            </a:avLst>
          </a:prstGeom>
          <a:solidFill>
            <a:srgbClr val="000080"/>
          </a:solidFill>
          <a:ln w="9525">
            <a:solidFill>
              <a:schemeClr val="tx1"/>
            </a:solidFill>
            <a:round/>
            <a:headEnd/>
            <a:tailEnd/>
          </a:ln>
        </p:spPr>
        <p:txBody>
          <a:bodyPr wrap="none" anchor="ctr"/>
          <a:lstStyle/>
          <a:p>
            <a:pPr algn="ctr"/>
            <a:r>
              <a:rPr lang="en-US" sz="1400" b="1">
                <a:solidFill>
                  <a:schemeClr val="bg1"/>
                </a:solidFill>
              </a:rPr>
              <a:t>Resource</a:t>
            </a:r>
          </a:p>
          <a:p>
            <a:pPr algn="ctr"/>
            <a:r>
              <a:rPr lang="en-US" sz="1400" b="1">
                <a:solidFill>
                  <a:schemeClr val="bg1"/>
                </a:solidFill>
              </a:rPr>
              <a:t>Discovery</a:t>
            </a:r>
          </a:p>
        </p:txBody>
      </p:sp>
      <p:sp>
        <p:nvSpPr>
          <p:cNvPr id="10249" name="Text Box 25"/>
          <p:cNvSpPr txBox="1">
            <a:spLocks noChangeArrowheads="1"/>
          </p:cNvSpPr>
          <p:nvPr/>
        </p:nvSpPr>
        <p:spPr bwMode="auto">
          <a:xfrm>
            <a:off x="4419600" y="3429000"/>
            <a:ext cx="914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900"/>
              <a:t>Querying</a:t>
            </a:r>
          </a:p>
          <a:p>
            <a:pPr algn="ctr" eaLnBrk="1" hangingPunct="1"/>
            <a:r>
              <a:rPr lang="en-US" sz="900"/>
              <a:t>OWL file</a:t>
            </a:r>
          </a:p>
        </p:txBody>
      </p:sp>
      <p:sp>
        <p:nvSpPr>
          <p:cNvPr id="10250" name="Text Box 27"/>
          <p:cNvSpPr txBox="1">
            <a:spLocks noChangeArrowheads="1"/>
          </p:cNvSpPr>
          <p:nvPr/>
        </p:nvSpPr>
        <p:spPr bwMode="auto">
          <a:xfrm>
            <a:off x="5334000" y="2438400"/>
            <a:ext cx="914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900"/>
              <a:t>Algernon</a:t>
            </a:r>
          </a:p>
          <a:p>
            <a:pPr algn="ctr" eaLnBrk="1" hangingPunct="1"/>
            <a:r>
              <a:rPr lang="en-US" sz="900"/>
              <a:t>Query</a:t>
            </a:r>
          </a:p>
        </p:txBody>
      </p:sp>
      <p:sp>
        <p:nvSpPr>
          <p:cNvPr id="10251" name="AutoShape 28"/>
          <p:cNvSpPr>
            <a:spLocks noChangeArrowheads="1"/>
          </p:cNvSpPr>
          <p:nvPr/>
        </p:nvSpPr>
        <p:spPr bwMode="auto">
          <a:xfrm>
            <a:off x="7772400" y="4267200"/>
            <a:ext cx="838200" cy="914400"/>
          </a:xfrm>
          <a:prstGeom prst="can">
            <a:avLst>
              <a:gd name="adj" fmla="val 27273"/>
            </a:avLst>
          </a:prstGeom>
          <a:solidFill>
            <a:schemeClr val="bg2"/>
          </a:solidFill>
          <a:ln w="9525">
            <a:solidFill>
              <a:schemeClr val="tx1"/>
            </a:solidFill>
            <a:round/>
            <a:headEnd/>
            <a:tailEnd/>
          </a:ln>
        </p:spPr>
        <p:txBody>
          <a:bodyPr wrap="none" anchor="ctr"/>
          <a:lstStyle/>
          <a:p>
            <a:pPr algn="ctr"/>
            <a:r>
              <a:rPr lang="en-US" sz="1400" b="1">
                <a:solidFill>
                  <a:schemeClr val="bg1"/>
                </a:solidFill>
              </a:rPr>
              <a:t>MDS</a:t>
            </a:r>
          </a:p>
        </p:txBody>
      </p:sp>
      <p:sp>
        <p:nvSpPr>
          <p:cNvPr id="10252" name="AutoShape 30"/>
          <p:cNvSpPr>
            <a:spLocks noChangeArrowheads="1"/>
          </p:cNvSpPr>
          <p:nvPr/>
        </p:nvSpPr>
        <p:spPr bwMode="auto">
          <a:xfrm>
            <a:off x="7162800" y="2971800"/>
            <a:ext cx="381000" cy="152400"/>
          </a:xfrm>
          <a:prstGeom prst="leftRightArrow">
            <a:avLst>
              <a:gd name="adj1" fmla="val 50000"/>
              <a:gd name="adj2" fmla="val 50000"/>
            </a:avLst>
          </a:prstGeom>
          <a:solidFill>
            <a:srgbClr val="FFFFCC">
              <a:alpha val="34117"/>
            </a:srgbClr>
          </a:solidFill>
          <a:ln w="9525">
            <a:solidFill>
              <a:schemeClr val="tx1"/>
            </a:solidFill>
            <a:miter lim="800000"/>
            <a:headEnd/>
            <a:tailEnd/>
          </a:ln>
        </p:spPr>
        <p:txBody>
          <a:bodyPr wrap="none" anchor="ctr"/>
          <a:lstStyle/>
          <a:p>
            <a:endParaRPr lang="en-IN"/>
          </a:p>
        </p:txBody>
      </p:sp>
      <p:sp>
        <p:nvSpPr>
          <p:cNvPr id="10253" name="Text Box 41"/>
          <p:cNvSpPr txBox="1">
            <a:spLocks noChangeArrowheads="1"/>
          </p:cNvSpPr>
          <p:nvPr/>
        </p:nvSpPr>
        <p:spPr bwMode="auto">
          <a:xfrm>
            <a:off x="381000" y="1227138"/>
            <a:ext cx="609600" cy="2206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lnSpc>
                <a:spcPct val="70000"/>
              </a:lnSpc>
              <a:spcBef>
                <a:spcPct val="50000"/>
              </a:spcBef>
            </a:pPr>
            <a:r>
              <a:rPr lang="en-US" sz="1200">
                <a:latin typeface="Times New Roman" pitchFamily="18" charset="0"/>
              </a:rPr>
              <a:t>User</a:t>
            </a:r>
          </a:p>
        </p:txBody>
      </p:sp>
      <p:sp>
        <p:nvSpPr>
          <p:cNvPr id="10254" name="AutoShape 44"/>
          <p:cNvSpPr>
            <a:spLocks noChangeArrowheads="1"/>
          </p:cNvSpPr>
          <p:nvPr/>
        </p:nvSpPr>
        <p:spPr bwMode="auto">
          <a:xfrm>
            <a:off x="6019800" y="2667000"/>
            <a:ext cx="1066800" cy="838200"/>
          </a:xfrm>
          <a:prstGeom prst="can">
            <a:avLst>
              <a:gd name="adj" fmla="val 25000"/>
            </a:avLst>
          </a:prstGeom>
          <a:solidFill>
            <a:srgbClr val="008000"/>
          </a:solidFill>
          <a:ln w="9525">
            <a:solidFill>
              <a:schemeClr val="tx1"/>
            </a:solidFill>
            <a:round/>
            <a:headEnd/>
            <a:tailEnd/>
          </a:ln>
        </p:spPr>
        <p:txBody>
          <a:bodyPr wrap="none" anchor="ctr"/>
          <a:lstStyle/>
          <a:p>
            <a:pPr algn="ctr"/>
            <a:r>
              <a:rPr lang="en-US" sz="1400" b="1">
                <a:solidFill>
                  <a:schemeClr val="bg1"/>
                </a:solidFill>
              </a:rPr>
              <a:t>Knowledge</a:t>
            </a:r>
          </a:p>
          <a:p>
            <a:pPr algn="ctr"/>
            <a:r>
              <a:rPr lang="en-US" sz="1400" b="1">
                <a:solidFill>
                  <a:schemeClr val="bg1"/>
                </a:solidFill>
              </a:rPr>
              <a:t>Base</a:t>
            </a:r>
          </a:p>
        </p:txBody>
      </p:sp>
      <p:sp>
        <p:nvSpPr>
          <p:cNvPr id="10255" name="Text Box 45"/>
          <p:cNvSpPr txBox="1">
            <a:spLocks noChangeArrowheads="1"/>
          </p:cNvSpPr>
          <p:nvPr/>
        </p:nvSpPr>
        <p:spPr bwMode="auto">
          <a:xfrm>
            <a:off x="1143000" y="2286000"/>
            <a:ext cx="6064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000"/>
              <a:t>Results</a:t>
            </a:r>
          </a:p>
        </p:txBody>
      </p:sp>
      <p:sp>
        <p:nvSpPr>
          <p:cNvPr id="10256" name="Text Box 49"/>
          <p:cNvSpPr txBox="1">
            <a:spLocks noChangeArrowheads="1"/>
          </p:cNvSpPr>
          <p:nvPr/>
        </p:nvSpPr>
        <p:spPr bwMode="auto">
          <a:xfrm>
            <a:off x="8153400" y="3749675"/>
            <a:ext cx="914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900"/>
              <a:t>Resource Information</a:t>
            </a:r>
          </a:p>
        </p:txBody>
      </p:sp>
      <p:sp>
        <p:nvSpPr>
          <p:cNvPr id="10257" name="Text Box 51"/>
          <p:cNvSpPr txBox="1">
            <a:spLocks noChangeArrowheads="1"/>
          </p:cNvSpPr>
          <p:nvPr/>
        </p:nvSpPr>
        <p:spPr bwMode="auto">
          <a:xfrm>
            <a:off x="7696200" y="2149475"/>
            <a:ext cx="914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900"/>
              <a:t>Semantic </a:t>
            </a:r>
          </a:p>
          <a:p>
            <a:pPr algn="ctr" eaLnBrk="1" hangingPunct="1"/>
            <a:r>
              <a:rPr lang="en-US" sz="900"/>
              <a:t>Description</a:t>
            </a:r>
          </a:p>
        </p:txBody>
      </p:sp>
      <p:sp>
        <p:nvSpPr>
          <p:cNvPr id="10258" name="Text Box 52"/>
          <p:cNvSpPr txBox="1">
            <a:spLocks noChangeArrowheads="1"/>
          </p:cNvSpPr>
          <p:nvPr/>
        </p:nvSpPr>
        <p:spPr bwMode="auto">
          <a:xfrm>
            <a:off x="228600" y="381000"/>
            <a:ext cx="883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2400" dirty="0">
                <a:solidFill>
                  <a:schemeClr val="hlink"/>
                </a:solidFill>
              </a:rPr>
              <a:t>Semantic </a:t>
            </a:r>
            <a:r>
              <a:rPr lang="en-US" sz="2400" dirty="0" smtClean="0">
                <a:solidFill>
                  <a:schemeClr val="hlink"/>
                </a:solidFill>
              </a:rPr>
              <a:t>Component for Gridbus Broker – Rajkumar Buyya</a:t>
            </a:r>
            <a:endParaRPr lang="en-US" sz="2400" dirty="0">
              <a:solidFill>
                <a:schemeClr val="hlink"/>
              </a:solidFill>
            </a:endParaRPr>
          </a:p>
        </p:txBody>
      </p:sp>
      <p:sp>
        <p:nvSpPr>
          <p:cNvPr id="10259" name="Text Box 53"/>
          <p:cNvSpPr txBox="1">
            <a:spLocks noChangeArrowheads="1"/>
          </p:cNvSpPr>
          <p:nvPr/>
        </p:nvSpPr>
        <p:spPr bwMode="auto">
          <a:xfrm>
            <a:off x="7315200" y="6553200"/>
            <a:ext cx="838200" cy="244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000"/>
              <a:t>Resources</a:t>
            </a:r>
          </a:p>
        </p:txBody>
      </p:sp>
      <p:grpSp>
        <p:nvGrpSpPr>
          <p:cNvPr id="10260" name="Group 54"/>
          <p:cNvGrpSpPr>
            <a:grpSpLocks/>
          </p:cNvGrpSpPr>
          <p:nvPr/>
        </p:nvGrpSpPr>
        <p:grpSpPr bwMode="auto">
          <a:xfrm>
            <a:off x="7467600" y="5943600"/>
            <a:ext cx="533400" cy="600075"/>
            <a:chOff x="576" y="1824"/>
            <a:chExt cx="336" cy="378"/>
          </a:xfrm>
        </p:grpSpPr>
        <p:sp>
          <p:nvSpPr>
            <p:cNvPr id="10280" name="tower"/>
            <p:cNvSpPr>
              <a:spLocks noEditPoints="1" noChangeArrowheads="1"/>
            </p:cNvSpPr>
            <p:nvPr/>
          </p:nvSpPr>
          <p:spPr bwMode="auto">
            <a:xfrm>
              <a:off x="672" y="1824"/>
              <a:ext cx="144" cy="23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23 h 21600"/>
                <a:gd name="T32" fmla="*/ 21450 w 21600"/>
                <a:gd name="T33" fmla="*/ 26954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bg2">
                <a:alpha val="16078"/>
              </a:schemeClr>
            </a:solidFill>
            <a:ln w="9525">
              <a:solidFill>
                <a:srgbClr val="000000"/>
              </a:solidFill>
              <a:miter lim="800000"/>
              <a:headEnd/>
              <a:tailEnd/>
            </a:ln>
          </p:spPr>
          <p:txBody>
            <a:bodyPr/>
            <a:lstStyle/>
            <a:p>
              <a:endParaRPr lang="en-IN"/>
            </a:p>
          </p:txBody>
        </p:sp>
        <p:sp>
          <p:nvSpPr>
            <p:cNvPr id="10281" name="tower"/>
            <p:cNvSpPr>
              <a:spLocks noEditPoints="1" noChangeArrowheads="1"/>
            </p:cNvSpPr>
            <p:nvPr/>
          </p:nvSpPr>
          <p:spPr bwMode="auto">
            <a:xfrm>
              <a:off x="576" y="1872"/>
              <a:ext cx="144" cy="23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23 h 21600"/>
                <a:gd name="T32" fmla="*/ 21450 w 21600"/>
                <a:gd name="T33" fmla="*/ 26954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bg2">
                <a:alpha val="16078"/>
              </a:schemeClr>
            </a:solidFill>
            <a:ln w="9525">
              <a:solidFill>
                <a:srgbClr val="000000"/>
              </a:solidFill>
              <a:miter lim="800000"/>
              <a:headEnd/>
              <a:tailEnd/>
            </a:ln>
          </p:spPr>
          <p:txBody>
            <a:bodyPr/>
            <a:lstStyle/>
            <a:p>
              <a:endParaRPr lang="en-IN"/>
            </a:p>
          </p:txBody>
        </p:sp>
        <p:sp>
          <p:nvSpPr>
            <p:cNvPr id="10282" name="tower"/>
            <p:cNvSpPr>
              <a:spLocks noEditPoints="1" noChangeArrowheads="1"/>
            </p:cNvSpPr>
            <p:nvPr/>
          </p:nvSpPr>
          <p:spPr bwMode="auto">
            <a:xfrm>
              <a:off x="768" y="1872"/>
              <a:ext cx="144" cy="23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23 h 21600"/>
                <a:gd name="T32" fmla="*/ 21450 w 21600"/>
                <a:gd name="T33" fmla="*/ 26954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bg2">
                <a:alpha val="16078"/>
              </a:schemeClr>
            </a:solidFill>
            <a:ln w="9525">
              <a:solidFill>
                <a:srgbClr val="000000"/>
              </a:solidFill>
              <a:miter lim="800000"/>
              <a:headEnd/>
              <a:tailEnd/>
            </a:ln>
          </p:spPr>
          <p:txBody>
            <a:bodyPr/>
            <a:lstStyle/>
            <a:p>
              <a:endParaRPr lang="en-IN"/>
            </a:p>
          </p:txBody>
        </p:sp>
        <p:sp>
          <p:nvSpPr>
            <p:cNvPr id="10283" name="tower"/>
            <p:cNvSpPr>
              <a:spLocks noEditPoints="1" noChangeArrowheads="1"/>
            </p:cNvSpPr>
            <p:nvPr/>
          </p:nvSpPr>
          <p:spPr bwMode="auto">
            <a:xfrm>
              <a:off x="672" y="1968"/>
              <a:ext cx="144" cy="23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23 h 21600"/>
                <a:gd name="T32" fmla="*/ 21450 w 21600"/>
                <a:gd name="T33" fmla="*/ 26954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bg2">
                <a:alpha val="16078"/>
              </a:schemeClr>
            </a:solidFill>
            <a:ln w="9525">
              <a:solidFill>
                <a:srgbClr val="000000"/>
              </a:solidFill>
              <a:miter lim="800000"/>
              <a:headEnd/>
              <a:tailEnd/>
            </a:ln>
          </p:spPr>
          <p:txBody>
            <a:bodyPr/>
            <a:lstStyle/>
            <a:p>
              <a:endParaRPr lang="en-IN"/>
            </a:p>
          </p:txBody>
        </p:sp>
      </p:grpSp>
      <p:grpSp>
        <p:nvGrpSpPr>
          <p:cNvPr id="10261" name="Group 59"/>
          <p:cNvGrpSpPr>
            <a:grpSpLocks/>
          </p:cNvGrpSpPr>
          <p:nvPr/>
        </p:nvGrpSpPr>
        <p:grpSpPr bwMode="auto">
          <a:xfrm>
            <a:off x="8229600" y="5867400"/>
            <a:ext cx="533400" cy="600075"/>
            <a:chOff x="576" y="1824"/>
            <a:chExt cx="336" cy="378"/>
          </a:xfrm>
        </p:grpSpPr>
        <p:sp>
          <p:nvSpPr>
            <p:cNvPr id="10276" name="tower"/>
            <p:cNvSpPr>
              <a:spLocks noEditPoints="1" noChangeArrowheads="1"/>
            </p:cNvSpPr>
            <p:nvPr/>
          </p:nvSpPr>
          <p:spPr bwMode="auto">
            <a:xfrm>
              <a:off x="672" y="1824"/>
              <a:ext cx="144" cy="23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23 h 21600"/>
                <a:gd name="T32" fmla="*/ 21450 w 21600"/>
                <a:gd name="T33" fmla="*/ 26954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bg2">
                <a:alpha val="16078"/>
              </a:schemeClr>
            </a:solidFill>
            <a:ln w="9525">
              <a:solidFill>
                <a:srgbClr val="000000"/>
              </a:solidFill>
              <a:miter lim="800000"/>
              <a:headEnd/>
              <a:tailEnd/>
            </a:ln>
          </p:spPr>
          <p:txBody>
            <a:bodyPr/>
            <a:lstStyle/>
            <a:p>
              <a:endParaRPr lang="en-IN"/>
            </a:p>
          </p:txBody>
        </p:sp>
        <p:sp>
          <p:nvSpPr>
            <p:cNvPr id="10277" name="tower"/>
            <p:cNvSpPr>
              <a:spLocks noEditPoints="1" noChangeArrowheads="1"/>
            </p:cNvSpPr>
            <p:nvPr/>
          </p:nvSpPr>
          <p:spPr bwMode="auto">
            <a:xfrm>
              <a:off x="576" y="1872"/>
              <a:ext cx="144" cy="23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23 h 21600"/>
                <a:gd name="T32" fmla="*/ 21450 w 21600"/>
                <a:gd name="T33" fmla="*/ 26954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bg2">
                <a:alpha val="16078"/>
              </a:schemeClr>
            </a:solidFill>
            <a:ln w="9525">
              <a:solidFill>
                <a:srgbClr val="000000"/>
              </a:solidFill>
              <a:miter lim="800000"/>
              <a:headEnd/>
              <a:tailEnd/>
            </a:ln>
          </p:spPr>
          <p:txBody>
            <a:bodyPr/>
            <a:lstStyle/>
            <a:p>
              <a:endParaRPr lang="en-IN"/>
            </a:p>
          </p:txBody>
        </p:sp>
        <p:sp>
          <p:nvSpPr>
            <p:cNvPr id="10278" name="tower"/>
            <p:cNvSpPr>
              <a:spLocks noEditPoints="1" noChangeArrowheads="1"/>
            </p:cNvSpPr>
            <p:nvPr/>
          </p:nvSpPr>
          <p:spPr bwMode="auto">
            <a:xfrm>
              <a:off x="768" y="1872"/>
              <a:ext cx="144" cy="23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23 h 21600"/>
                <a:gd name="T32" fmla="*/ 21450 w 21600"/>
                <a:gd name="T33" fmla="*/ 26954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bg2">
                <a:alpha val="16078"/>
              </a:schemeClr>
            </a:solidFill>
            <a:ln w="9525">
              <a:solidFill>
                <a:srgbClr val="000000"/>
              </a:solidFill>
              <a:miter lim="800000"/>
              <a:headEnd/>
              <a:tailEnd/>
            </a:ln>
          </p:spPr>
          <p:txBody>
            <a:bodyPr/>
            <a:lstStyle/>
            <a:p>
              <a:endParaRPr lang="en-IN"/>
            </a:p>
          </p:txBody>
        </p:sp>
        <p:sp>
          <p:nvSpPr>
            <p:cNvPr id="10279" name="tower"/>
            <p:cNvSpPr>
              <a:spLocks noEditPoints="1" noChangeArrowheads="1"/>
            </p:cNvSpPr>
            <p:nvPr/>
          </p:nvSpPr>
          <p:spPr bwMode="auto">
            <a:xfrm>
              <a:off x="672" y="1968"/>
              <a:ext cx="144" cy="23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23 h 21600"/>
                <a:gd name="T32" fmla="*/ 21450 w 21600"/>
                <a:gd name="T33" fmla="*/ 26954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bg2">
                <a:alpha val="16078"/>
              </a:schemeClr>
            </a:solidFill>
            <a:ln w="9525">
              <a:solidFill>
                <a:srgbClr val="000000"/>
              </a:solidFill>
              <a:miter lim="800000"/>
              <a:headEnd/>
              <a:tailEnd/>
            </a:ln>
          </p:spPr>
          <p:txBody>
            <a:bodyPr/>
            <a:lstStyle/>
            <a:p>
              <a:endParaRPr lang="en-IN"/>
            </a:p>
          </p:txBody>
        </p:sp>
      </p:grpSp>
      <p:grpSp>
        <p:nvGrpSpPr>
          <p:cNvPr id="10262" name="Group 64"/>
          <p:cNvGrpSpPr>
            <a:grpSpLocks/>
          </p:cNvGrpSpPr>
          <p:nvPr/>
        </p:nvGrpSpPr>
        <p:grpSpPr bwMode="auto">
          <a:xfrm>
            <a:off x="6629400" y="5867400"/>
            <a:ext cx="533400" cy="600075"/>
            <a:chOff x="576" y="1824"/>
            <a:chExt cx="336" cy="378"/>
          </a:xfrm>
        </p:grpSpPr>
        <p:sp>
          <p:nvSpPr>
            <p:cNvPr id="10272" name="tower"/>
            <p:cNvSpPr>
              <a:spLocks noEditPoints="1" noChangeArrowheads="1"/>
            </p:cNvSpPr>
            <p:nvPr/>
          </p:nvSpPr>
          <p:spPr bwMode="auto">
            <a:xfrm>
              <a:off x="672" y="1824"/>
              <a:ext cx="144" cy="23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23 h 21600"/>
                <a:gd name="T32" fmla="*/ 21450 w 21600"/>
                <a:gd name="T33" fmla="*/ 26954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bg2">
                <a:alpha val="16078"/>
              </a:schemeClr>
            </a:solidFill>
            <a:ln w="9525">
              <a:solidFill>
                <a:srgbClr val="000000"/>
              </a:solidFill>
              <a:miter lim="800000"/>
              <a:headEnd/>
              <a:tailEnd/>
            </a:ln>
          </p:spPr>
          <p:txBody>
            <a:bodyPr/>
            <a:lstStyle/>
            <a:p>
              <a:endParaRPr lang="en-IN"/>
            </a:p>
          </p:txBody>
        </p:sp>
        <p:sp>
          <p:nvSpPr>
            <p:cNvPr id="10273" name="tower"/>
            <p:cNvSpPr>
              <a:spLocks noEditPoints="1" noChangeArrowheads="1"/>
            </p:cNvSpPr>
            <p:nvPr/>
          </p:nvSpPr>
          <p:spPr bwMode="auto">
            <a:xfrm>
              <a:off x="576" y="1872"/>
              <a:ext cx="144" cy="23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23 h 21600"/>
                <a:gd name="T32" fmla="*/ 21450 w 21600"/>
                <a:gd name="T33" fmla="*/ 26954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bg2">
                <a:alpha val="16078"/>
              </a:schemeClr>
            </a:solidFill>
            <a:ln w="9525">
              <a:solidFill>
                <a:srgbClr val="000000"/>
              </a:solidFill>
              <a:miter lim="800000"/>
              <a:headEnd/>
              <a:tailEnd/>
            </a:ln>
          </p:spPr>
          <p:txBody>
            <a:bodyPr/>
            <a:lstStyle/>
            <a:p>
              <a:endParaRPr lang="en-IN"/>
            </a:p>
          </p:txBody>
        </p:sp>
        <p:sp>
          <p:nvSpPr>
            <p:cNvPr id="10274" name="tower"/>
            <p:cNvSpPr>
              <a:spLocks noEditPoints="1" noChangeArrowheads="1"/>
            </p:cNvSpPr>
            <p:nvPr/>
          </p:nvSpPr>
          <p:spPr bwMode="auto">
            <a:xfrm>
              <a:off x="768" y="1872"/>
              <a:ext cx="144" cy="23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23 h 21600"/>
                <a:gd name="T32" fmla="*/ 21450 w 21600"/>
                <a:gd name="T33" fmla="*/ 26954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bg2">
                <a:alpha val="16078"/>
              </a:schemeClr>
            </a:solidFill>
            <a:ln w="9525">
              <a:solidFill>
                <a:srgbClr val="000000"/>
              </a:solidFill>
              <a:miter lim="800000"/>
              <a:headEnd/>
              <a:tailEnd/>
            </a:ln>
          </p:spPr>
          <p:txBody>
            <a:bodyPr/>
            <a:lstStyle/>
            <a:p>
              <a:endParaRPr lang="en-IN"/>
            </a:p>
          </p:txBody>
        </p:sp>
        <p:sp>
          <p:nvSpPr>
            <p:cNvPr id="10275" name="tower"/>
            <p:cNvSpPr>
              <a:spLocks noEditPoints="1" noChangeArrowheads="1"/>
            </p:cNvSpPr>
            <p:nvPr/>
          </p:nvSpPr>
          <p:spPr bwMode="auto">
            <a:xfrm>
              <a:off x="672" y="1968"/>
              <a:ext cx="144" cy="23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0 w 21600"/>
                <a:gd name="T31" fmla="*/ 22523 h 21600"/>
                <a:gd name="T32" fmla="*/ 21450 w 21600"/>
                <a:gd name="T33" fmla="*/ 26954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chemeClr val="bg2">
                <a:alpha val="16078"/>
              </a:schemeClr>
            </a:solidFill>
            <a:ln w="9525">
              <a:solidFill>
                <a:srgbClr val="000000"/>
              </a:solidFill>
              <a:miter lim="800000"/>
              <a:headEnd/>
              <a:tailEnd/>
            </a:ln>
          </p:spPr>
          <p:txBody>
            <a:bodyPr/>
            <a:lstStyle/>
            <a:p>
              <a:endParaRPr lang="en-IN"/>
            </a:p>
          </p:txBody>
        </p:sp>
      </p:grpSp>
      <p:sp>
        <p:nvSpPr>
          <p:cNvPr id="10263" name="Line 69"/>
          <p:cNvSpPr>
            <a:spLocks noChangeShapeType="1"/>
          </p:cNvSpPr>
          <p:nvPr/>
        </p:nvSpPr>
        <p:spPr bwMode="auto">
          <a:xfrm flipH="1">
            <a:off x="7772400" y="5181600"/>
            <a:ext cx="228600" cy="7620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64" name="AutoShape 78"/>
          <p:cNvSpPr>
            <a:spLocks noChangeArrowheads="1"/>
          </p:cNvSpPr>
          <p:nvPr/>
        </p:nvSpPr>
        <p:spPr bwMode="auto">
          <a:xfrm>
            <a:off x="3048000" y="2362200"/>
            <a:ext cx="152400" cy="381000"/>
          </a:xfrm>
          <a:prstGeom prst="upDownArrow">
            <a:avLst>
              <a:gd name="adj1" fmla="val 50000"/>
              <a:gd name="adj2"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65" name="Line 69"/>
          <p:cNvSpPr>
            <a:spLocks noChangeShapeType="1"/>
          </p:cNvSpPr>
          <p:nvPr/>
        </p:nvSpPr>
        <p:spPr bwMode="auto">
          <a:xfrm>
            <a:off x="8305800" y="5257800"/>
            <a:ext cx="152400" cy="609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66" name="Line 69"/>
          <p:cNvSpPr>
            <a:spLocks noChangeShapeType="1"/>
          </p:cNvSpPr>
          <p:nvPr/>
        </p:nvSpPr>
        <p:spPr bwMode="auto">
          <a:xfrm flipH="1">
            <a:off x="6934200" y="5181600"/>
            <a:ext cx="838200" cy="609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267" name="AutoShape 81"/>
          <p:cNvSpPr>
            <a:spLocks noChangeArrowheads="1"/>
          </p:cNvSpPr>
          <p:nvPr/>
        </p:nvSpPr>
        <p:spPr bwMode="auto">
          <a:xfrm>
            <a:off x="8077200" y="3429000"/>
            <a:ext cx="152400" cy="762000"/>
          </a:xfrm>
          <a:prstGeom prst="upDownArrow">
            <a:avLst>
              <a:gd name="adj1" fmla="val 50000"/>
              <a:gd name="adj2" fmla="val 10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268" name="AutoShape 30"/>
          <p:cNvSpPr>
            <a:spLocks noChangeArrowheads="1"/>
          </p:cNvSpPr>
          <p:nvPr/>
        </p:nvSpPr>
        <p:spPr bwMode="auto">
          <a:xfrm>
            <a:off x="1143000" y="1981200"/>
            <a:ext cx="685800" cy="152400"/>
          </a:xfrm>
          <a:prstGeom prst="leftRightArrow">
            <a:avLst>
              <a:gd name="adj1" fmla="val 50000"/>
              <a:gd name="adj2" fmla="val 90000"/>
            </a:avLst>
          </a:prstGeom>
          <a:solidFill>
            <a:srgbClr val="FFFFCC">
              <a:alpha val="34117"/>
            </a:srgbClr>
          </a:solidFill>
          <a:ln w="9525">
            <a:solidFill>
              <a:schemeClr val="tx1"/>
            </a:solidFill>
            <a:miter lim="800000"/>
            <a:headEnd/>
            <a:tailEnd/>
          </a:ln>
        </p:spPr>
        <p:txBody>
          <a:bodyPr wrap="none" anchor="ctr"/>
          <a:lstStyle/>
          <a:p>
            <a:endParaRPr lang="en-IN"/>
          </a:p>
        </p:txBody>
      </p:sp>
      <p:sp>
        <p:nvSpPr>
          <p:cNvPr id="10269" name="AutoShape 30"/>
          <p:cNvSpPr>
            <a:spLocks noChangeArrowheads="1"/>
          </p:cNvSpPr>
          <p:nvPr/>
        </p:nvSpPr>
        <p:spPr bwMode="auto">
          <a:xfrm>
            <a:off x="3733800" y="2971800"/>
            <a:ext cx="381000" cy="152400"/>
          </a:xfrm>
          <a:prstGeom prst="leftRightArrow">
            <a:avLst>
              <a:gd name="adj1" fmla="val 50000"/>
              <a:gd name="adj2" fmla="val 50000"/>
            </a:avLst>
          </a:prstGeom>
          <a:solidFill>
            <a:srgbClr val="FFFFCC">
              <a:alpha val="34117"/>
            </a:srgbClr>
          </a:solidFill>
          <a:ln w="9525">
            <a:solidFill>
              <a:schemeClr val="tx1"/>
            </a:solidFill>
            <a:miter lim="800000"/>
            <a:headEnd/>
            <a:tailEnd/>
          </a:ln>
        </p:spPr>
        <p:txBody>
          <a:bodyPr wrap="none" anchor="ctr"/>
          <a:lstStyle/>
          <a:p>
            <a:endParaRPr lang="en-IN"/>
          </a:p>
        </p:txBody>
      </p:sp>
      <p:sp>
        <p:nvSpPr>
          <p:cNvPr id="10270" name="AutoShape 30"/>
          <p:cNvSpPr>
            <a:spLocks noChangeArrowheads="1"/>
          </p:cNvSpPr>
          <p:nvPr/>
        </p:nvSpPr>
        <p:spPr bwMode="auto">
          <a:xfrm>
            <a:off x="5562600" y="3048000"/>
            <a:ext cx="381000" cy="152400"/>
          </a:xfrm>
          <a:prstGeom prst="leftRightArrow">
            <a:avLst>
              <a:gd name="adj1" fmla="val 50000"/>
              <a:gd name="adj2" fmla="val 50000"/>
            </a:avLst>
          </a:prstGeom>
          <a:solidFill>
            <a:srgbClr val="FFFFCC">
              <a:alpha val="34117"/>
            </a:srgbClr>
          </a:solidFill>
          <a:ln w="9525">
            <a:solidFill>
              <a:schemeClr val="tx1"/>
            </a:solidFill>
            <a:miter lim="800000"/>
            <a:headEnd/>
            <a:tailEnd/>
          </a:ln>
        </p:spPr>
        <p:txBody>
          <a:bodyPr wrap="none" anchor="ctr"/>
          <a:lstStyle/>
          <a:p>
            <a:endParaRPr lang="en-IN"/>
          </a:p>
        </p:txBody>
      </p:sp>
      <p:sp>
        <p:nvSpPr>
          <p:cNvPr id="10271" name="AutoShape 85"/>
          <p:cNvSpPr>
            <a:spLocks noChangeArrowheads="1"/>
          </p:cNvSpPr>
          <p:nvPr/>
        </p:nvSpPr>
        <p:spPr bwMode="auto">
          <a:xfrm>
            <a:off x="1905000" y="2514600"/>
            <a:ext cx="7239000" cy="1219200"/>
          </a:xfrm>
          <a:prstGeom prst="roundRect">
            <a:avLst>
              <a:gd name="adj" fmla="val 16667"/>
            </a:avLst>
          </a:prstGeom>
          <a:noFill/>
          <a:ln w="9525">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9524226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533400"/>
            <a:ext cx="9719141"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95835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762000"/>
            <a:ext cx="8751951" cy="526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88793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7200" y="228600"/>
            <a:ext cx="8229600" cy="838200"/>
          </a:xfrm>
        </p:spPr>
        <p:txBody>
          <a:bodyPr/>
          <a:lstStyle/>
          <a:p>
            <a:pPr eaLnBrk="1" hangingPunct="1"/>
            <a:r>
              <a:rPr lang="en-US" dirty="0" smtClean="0">
                <a:solidFill>
                  <a:srgbClr val="FF0000"/>
                </a:solidFill>
              </a:rPr>
              <a:t>Our Research Collaborations</a:t>
            </a:r>
          </a:p>
        </p:txBody>
      </p:sp>
      <p:sp>
        <p:nvSpPr>
          <p:cNvPr id="67587" name="Rectangle 3"/>
          <p:cNvSpPr>
            <a:spLocks noGrp="1" noChangeArrowheads="1"/>
          </p:cNvSpPr>
          <p:nvPr>
            <p:ph type="body" idx="1"/>
          </p:nvPr>
        </p:nvSpPr>
        <p:spPr>
          <a:xfrm>
            <a:off x="457200" y="1295400"/>
            <a:ext cx="8229600" cy="4800600"/>
          </a:xfrm>
        </p:spPr>
        <p:txBody>
          <a:bodyPr>
            <a:normAutofit lnSpcReduction="10000"/>
          </a:bodyPr>
          <a:lstStyle/>
          <a:p>
            <a:pPr eaLnBrk="1" hangingPunct="1">
              <a:lnSpc>
                <a:spcPct val="80000"/>
              </a:lnSpc>
            </a:pPr>
            <a:endParaRPr lang="en-US" sz="2800" dirty="0" smtClean="0"/>
          </a:p>
          <a:p>
            <a:pPr>
              <a:lnSpc>
                <a:spcPct val="80000"/>
              </a:lnSpc>
            </a:pPr>
            <a:r>
              <a:rPr lang="en-US" sz="2800" dirty="0"/>
              <a:t>CDAC, Bangalore </a:t>
            </a:r>
          </a:p>
          <a:p>
            <a:pPr lvl="1">
              <a:lnSpc>
                <a:spcPct val="80000"/>
              </a:lnSpc>
            </a:pPr>
            <a:r>
              <a:rPr lang="en-US" sz="2400" dirty="0"/>
              <a:t>Garuda Grid - Semantic Resource Discovery</a:t>
            </a:r>
          </a:p>
          <a:p>
            <a:pPr>
              <a:lnSpc>
                <a:spcPct val="80000"/>
              </a:lnSpc>
            </a:pPr>
            <a:r>
              <a:rPr lang="en-US" sz="2800" dirty="0"/>
              <a:t>CEERI, India</a:t>
            </a:r>
          </a:p>
          <a:p>
            <a:pPr lvl="1">
              <a:lnSpc>
                <a:spcPct val="80000"/>
              </a:lnSpc>
            </a:pPr>
            <a:r>
              <a:rPr lang="en-US" sz="2400" dirty="0" smtClean="0"/>
              <a:t>Surface/Inner  </a:t>
            </a:r>
            <a:r>
              <a:rPr lang="en-US" sz="2400" dirty="0"/>
              <a:t>Defect Identification of </a:t>
            </a:r>
            <a:r>
              <a:rPr lang="en-US" sz="2400" dirty="0" smtClean="0"/>
              <a:t>Fruits</a:t>
            </a:r>
            <a:endParaRPr lang="en-US" sz="2800" dirty="0"/>
          </a:p>
          <a:p>
            <a:pPr eaLnBrk="1" hangingPunct="1">
              <a:lnSpc>
                <a:spcPct val="80000"/>
              </a:lnSpc>
            </a:pPr>
            <a:r>
              <a:rPr lang="en-US" sz="2800" dirty="0" smtClean="0"/>
              <a:t>Athabasca University, Canada</a:t>
            </a:r>
          </a:p>
          <a:p>
            <a:pPr lvl="1" eaLnBrk="1" hangingPunct="1">
              <a:lnSpc>
                <a:spcPct val="80000"/>
              </a:lnSpc>
            </a:pPr>
            <a:r>
              <a:rPr lang="en-US" sz="2400" dirty="0" smtClean="0"/>
              <a:t>E-Learning </a:t>
            </a:r>
          </a:p>
          <a:p>
            <a:pPr eaLnBrk="1" hangingPunct="1">
              <a:lnSpc>
                <a:spcPct val="80000"/>
              </a:lnSpc>
            </a:pPr>
            <a:r>
              <a:rPr lang="en-US" sz="2800" dirty="0" smtClean="0"/>
              <a:t>University of Madrid, Spain</a:t>
            </a:r>
          </a:p>
          <a:p>
            <a:pPr lvl="1" eaLnBrk="1" hangingPunct="1">
              <a:lnSpc>
                <a:spcPct val="80000"/>
              </a:lnSpc>
            </a:pPr>
            <a:r>
              <a:rPr lang="en-US" sz="2400" dirty="0" smtClean="0"/>
              <a:t>Gridway and </a:t>
            </a:r>
            <a:r>
              <a:rPr lang="en-US" sz="2400" dirty="0" err="1" smtClean="0"/>
              <a:t>OpenNebula</a:t>
            </a:r>
            <a:r>
              <a:rPr lang="en-US" sz="2400" dirty="0" smtClean="0"/>
              <a:t> – Part of Scheduling </a:t>
            </a:r>
          </a:p>
          <a:p>
            <a:pPr eaLnBrk="1" hangingPunct="1">
              <a:lnSpc>
                <a:spcPct val="80000"/>
              </a:lnSpc>
            </a:pPr>
            <a:r>
              <a:rPr lang="en-US" sz="2800" dirty="0" smtClean="0"/>
              <a:t>MIMOS, Malaysia</a:t>
            </a:r>
          </a:p>
          <a:p>
            <a:pPr lvl="1" eaLnBrk="1" hangingPunct="1">
              <a:lnSpc>
                <a:spcPct val="80000"/>
              </a:lnSpc>
            </a:pPr>
            <a:r>
              <a:rPr lang="en-US" sz="2400" dirty="0" smtClean="0"/>
              <a:t>Virtualizing Computing Element</a:t>
            </a:r>
          </a:p>
          <a:p>
            <a:pPr eaLnBrk="1" hangingPunct="1">
              <a:lnSpc>
                <a:spcPct val="80000"/>
              </a:lnSpc>
            </a:pPr>
            <a:r>
              <a:rPr lang="en-US" sz="2800" dirty="0" smtClean="0"/>
              <a:t>Honeywell, Bangalore, India</a:t>
            </a:r>
          </a:p>
          <a:p>
            <a:pPr lvl="1" eaLnBrk="1" hangingPunct="1">
              <a:lnSpc>
                <a:spcPct val="80000"/>
              </a:lnSpc>
            </a:pPr>
            <a:r>
              <a:rPr lang="en-US" sz="2400" dirty="0" smtClean="0"/>
              <a:t>Intelligent creation of Virtual Machines</a:t>
            </a:r>
          </a:p>
        </p:txBody>
      </p:sp>
    </p:spTree>
    <p:extLst>
      <p:ext uri="{BB962C8B-B14F-4D97-AF65-F5344CB8AC3E}">
        <p14:creationId xmlns:p14="http://schemas.microsoft.com/office/powerpoint/2010/main" val="1460966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Conclusion</a:t>
            </a:r>
            <a:endParaRPr lang="en-US" dirty="0">
              <a:solidFill>
                <a:srgbClr val="FF0000"/>
              </a:solidFill>
            </a:endParaRPr>
          </a:p>
        </p:txBody>
      </p:sp>
      <p:sp>
        <p:nvSpPr>
          <p:cNvPr id="3" name="Content Placeholder 2"/>
          <p:cNvSpPr>
            <a:spLocks noGrp="1"/>
          </p:cNvSpPr>
          <p:nvPr>
            <p:ph idx="1"/>
          </p:nvPr>
        </p:nvSpPr>
        <p:spPr/>
        <p:txBody>
          <a:bodyPr/>
          <a:lstStyle/>
          <a:p>
            <a:r>
              <a:rPr lang="en-US" dirty="0" smtClean="0"/>
              <a:t>Our research focus had  been discussed</a:t>
            </a:r>
          </a:p>
          <a:p>
            <a:r>
              <a:rPr lang="en-US" dirty="0" smtClean="0"/>
              <a:t>We are interested in having collaborative research with PRAGAMA in Cloud applications</a:t>
            </a:r>
          </a:p>
        </p:txBody>
      </p:sp>
    </p:spTree>
    <p:extLst>
      <p:ext uri="{BB962C8B-B14F-4D97-AF65-F5344CB8AC3E}">
        <p14:creationId xmlns:p14="http://schemas.microsoft.com/office/powerpoint/2010/main" val="38527001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body" idx="1"/>
          </p:nvPr>
        </p:nvSpPr>
        <p:spPr>
          <a:xfrm>
            <a:off x="457200" y="609600"/>
            <a:ext cx="8229600" cy="5516563"/>
          </a:xfrm>
        </p:spPr>
        <p:txBody>
          <a:bodyPr/>
          <a:lstStyle/>
          <a:p>
            <a:pPr>
              <a:buFont typeface="Wingdings" pitchFamily="2" charset="2"/>
              <a:buNone/>
            </a:pPr>
            <a:r>
              <a:rPr lang="en-US" smtClean="0"/>
              <a:t> </a:t>
            </a:r>
          </a:p>
        </p:txBody>
      </p:sp>
      <p:pic>
        <p:nvPicPr>
          <p:cNvPr id="114691" name="Picture 3"/>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303107" name="WordArt 3"/>
          <p:cNvSpPr>
            <a:spLocks noChangeArrowheads="1" noChangeShapeType="1" noTextEdit="1"/>
          </p:cNvSpPr>
          <p:nvPr/>
        </p:nvSpPr>
        <p:spPr bwMode="auto">
          <a:xfrm>
            <a:off x="2362200" y="4419600"/>
            <a:ext cx="5867400" cy="685800"/>
          </a:xfrm>
          <a:prstGeom prst="rect">
            <a:avLst/>
          </a:prstGeom>
        </p:spPr>
        <p:txBody>
          <a:bodyPr wrap="none" fromWordArt="1">
            <a:prstTxWarp prst="textPlain">
              <a:avLst>
                <a:gd name="adj" fmla="val 50000"/>
              </a:avLst>
            </a:prstTxWarp>
          </a:bodyPr>
          <a:lstStyle/>
          <a:p>
            <a:pPr algn="ctr"/>
            <a:r>
              <a:rPr lang="en-US" sz="3600" b="1" kern="10">
                <a:ln w="9525">
                  <a:solidFill>
                    <a:srgbClr val="FFFF00"/>
                  </a:solidFill>
                  <a:round/>
                  <a:headEnd/>
                  <a:tailEnd/>
                </a:ln>
                <a:solidFill>
                  <a:srgbClr val="FFFF00"/>
                </a:solidFill>
                <a:latin typeface="Times New Roman"/>
                <a:cs typeface="Times New Roman"/>
              </a:rPr>
              <a:t>Suggestions and Clarifications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2000" fill="hold"/>
                                        <p:tgtEl>
                                          <p:spTgt spid="303107"/>
                                        </p:tgtEl>
                                        <p:attrNameLst>
                                          <p:attrName>r</p:attrName>
                                        </p:attrNameLst>
                                      </p:cBhvr>
                                    </p:animRot>
                                  </p:childTnLst>
                                </p:cTn>
                              </p:par>
                            </p:childTnLst>
                          </p:cTn>
                        </p:par>
                        <p:par>
                          <p:cTn id="7" fill="hold">
                            <p:stCondLst>
                              <p:cond delay="2000"/>
                            </p:stCondLst>
                            <p:childTnLst>
                              <p:par>
                                <p:cTn id="8" presetID="6" presetClass="emph" presetSubtype="0" accel="50000" decel="50000" autoRev="1" fill="hold" grpId="1" nodeType="afterEffect">
                                  <p:stCondLst>
                                    <p:cond delay="0"/>
                                  </p:stCondLst>
                                  <p:childTnLst>
                                    <p:animScale>
                                      <p:cBhvr>
                                        <p:cTn id="9" dur="2000" fill="hold"/>
                                        <p:tgtEl>
                                          <p:spTgt spid="303107"/>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7" grpId="0" animBg="1"/>
      <p:bldP spid="303107"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body" idx="1"/>
          </p:nvPr>
        </p:nvSpPr>
        <p:spPr>
          <a:xfrm>
            <a:off x="457200" y="609600"/>
            <a:ext cx="8229600" cy="5516563"/>
          </a:xfrm>
        </p:spPr>
        <p:txBody>
          <a:bodyPr/>
          <a:lstStyle/>
          <a:p>
            <a:pPr>
              <a:buFont typeface="Wingdings" pitchFamily="2" charset="2"/>
              <a:buNone/>
            </a:pPr>
            <a:r>
              <a:rPr lang="en-US" smtClean="0"/>
              <a:t> </a:t>
            </a:r>
          </a:p>
        </p:txBody>
      </p:sp>
      <p:pic>
        <p:nvPicPr>
          <p:cNvPr id="115715" name="Picture 3"/>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303107" name="WordArt 3"/>
          <p:cNvSpPr>
            <a:spLocks noChangeArrowheads="1" noChangeShapeType="1" noTextEdit="1"/>
          </p:cNvSpPr>
          <p:nvPr/>
        </p:nvSpPr>
        <p:spPr bwMode="auto">
          <a:xfrm>
            <a:off x="2819400" y="4419600"/>
            <a:ext cx="5486400" cy="1143000"/>
          </a:xfrm>
          <a:prstGeom prst="rect">
            <a:avLst/>
          </a:prstGeom>
        </p:spPr>
        <p:txBody>
          <a:bodyPr wrap="none" fromWordArt="1">
            <a:prstTxWarp prst="textPlain">
              <a:avLst>
                <a:gd name="adj" fmla="val 50000"/>
              </a:avLst>
            </a:prstTxWarp>
          </a:bodyPr>
          <a:lstStyle/>
          <a:p>
            <a:pPr algn="ctr"/>
            <a:r>
              <a:rPr lang="en-US" sz="3600" b="1" kern="10">
                <a:ln w="9525">
                  <a:solidFill>
                    <a:srgbClr val="FFFF00"/>
                  </a:solidFill>
                  <a:round/>
                  <a:headEnd/>
                  <a:tailEnd/>
                </a:ln>
                <a:solidFill>
                  <a:srgbClr val="FFFF00"/>
                </a:solidFill>
                <a:latin typeface="Times New Roman"/>
                <a:cs typeface="Times New Roman"/>
              </a:rPr>
              <a:t>Thank You for your attention</a:t>
            </a:r>
          </a:p>
          <a:p>
            <a:pPr algn="ctr"/>
            <a:r>
              <a:rPr lang="en-US" sz="3600" b="1" kern="10">
                <a:ln w="9525">
                  <a:solidFill>
                    <a:srgbClr val="FFFF00"/>
                  </a:solidFill>
                  <a:round/>
                  <a:headEnd/>
                  <a:tailEnd/>
                </a:ln>
                <a:solidFill>
                  <a:srgbClr val="FFFF00"/>
                </a:solidFill>
                <a:latin typeface="Times New Roman"/>
                <a:cs typeface="Times New Roman"/>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2000" fill="hold"/>
                                        <p:tgtEl>
                                          <p:spTgt spid="303107"/>
                                        </p:tgtEl>
                                        <p:attrNameLst>
                                          <p:attrName>r</p:attrName>
                                        </p:attrNameLst>
                                      </p:cBhvr>
                                    </p:animRot>
                                  </p:childTnLst>
                                </p:cTn>
                              </p:par>
                            </p:childTnLst>
                          </p:cTn>
                        </p:par>
                        <p:par>
                          <p:cTn id="7" fill="hold">
                            <p:stCondLst>
                              <p:cond delay="2000"/>
                            </p:stCondLst>
                            <p:childTnLst>
                              <p:par>
                                <p:cTn id="8" presetID="6" presetClass="emph" presetSubtype="0" accel="50000" decel="50000" autoRev="1" fill="hold" grpId="1" nodeType="afterEffect">
                                  <p:stCondLst>
                                    <p:cond delay="0"/>
                                  </p:stCondLst>
                                  <p:childTnLst>
                                    <p:animScale>
                                      <p:cBhvr>
                                        <p:cTn id="9" dur="2000" fill="hold"/>
                                        <p:tgtEl>
                                          <p:spTgt spid="303107"/>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07" grpId="0" animBg="1"/>
      <p:bldP spid="30310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mtClean="0"/>
              <a:t>Research Activities @ CARE</a:t>
            </a:r>
          </a:p>
        </p:txBody>
      </p:sp>
      <p:sp>
        <p:nvSpPr>
          <p:cNvPr id="11267" name="Rectangle 2"/>
          <p:cNvSpPr>
            <a:spLocks noGrp="1" noChangeArrowheads="1"/>
          </p:cNvSpPr>
          <p:nvPr>
            <p:ph type="title"/>
          </p:nvPr>
        </p:nvSpPr>
        <p:spPr>
          <a:xfrm>
            <a:off x="457200" y="457200"/>
            <a:ext cx="8229600" cy="838200"/>
          </a:xfrm>
        </p:spPr>
        <p:txBody>
          <a:bodyPr>
            <a:normAutofit/>
          </a:bodyPr>
          <a:lstStyle/>
          <a:p>
            <a:pPr eaLnBrk="1" hangingPunct="1"/>
            <a:r>
              <a:rPr lang="en-US" sz="4800" dirty="0" smtClean="0">
                <a:solidFill>
                  <a:srgbClr val="FF0000"/>
                </a:solidFill>
              </a:rPr>
              <a:t>Features</a:t>
            </a:r>
          </a:p>
        </p:txBody>
      </p:sp>
      <p:sp>
        <p:nvSpPr>
          <p:cNvPr id="11268" name="Rectangle 3"/>
          <p:cNvSpPr>
            <a:spLocks noGrp="1" noChangeArrowheads="1"/>
          </p:cNvSpPr>
          <p:nvPr>
            <p:ph type="body" idx="1"/>
          </p:nvPr>
        </p:nvSpPr>
        <p:spPr>
          <a:xfrm>
            <a:off x="457200" y="1600200"/>
            <a:ext cx="8229600" cy="4572000"/>
          </a:xfrm>
        </p:spPr>
        <p:txBody>
          <a:bodyPr>
            <a:normAutofit/>
          </a:bodyPr>
          <a:lstStyle/>
          <a:p>
            <a:pPr eaLnBrk="1" hangingPunct="1">
              <a:lnSpc>
                <a:spcPct val="130000"/>
              </a:lnSpc>
            </a:pPr>
            <a:r>
              <a:rPr lang="en-US" sz="2800" dirty="0" smtClean="0"/>
              <a:t>Describe Grid resources using Ontological representation</a:t>
            </a:r>
          </a:p>
          <a:p>
            <a:pPr eaLnBrk="1" hangingPunct="1">
              <a:lnSpc>
                <a:spcPct val="130000"/>
              </a:lnSpc>
            </a:pPr>
            <a:r>
              <a:rPr lang="en-US" sz="2800" dirty="0" smtClean="0"/>
              <a:t>Uses Inference engine for information retrieval from ontology knowledge base</a:t>
            </a:r>
          </a:p>
          <a:p>
            <a:pPr eaLnBrk="1" hangingPunct="1">
              <a:lnSpc>
                <a:spcPct val="130000"/>
              </a:lnSpc>
            </a:pPr>
            <a:r>
              <a:rPr lang="en-US" sz="2800" dirty="0" smtClean="0"/>
              <a:t>Integrated with Gridbus </a:t>
            </a:r>
            <a:r>
              <a:rPr lang="en-US" sz="2800" dirty="0"/>
              <a:t>B</a:t>
            </a:r>
            <a:r>
              <a:rPr lang="en-US" sz="2800" dirty="0" smtClean="0"/>
              <a:t>roker</a:t>
            </a:r>
          </a:p>
          <a:p>
            <a:pPr eaLnBrk="1" hangingPunct="1">
              <a:lnSpc>
                <a:spcPct val="130000"/>
              </a:lnSpc>
            </a:pPr>
            <a:r>
              <a:rPr lang="en-US" sz="2800" dirty="0" smtClean="0"/>
              <a:t>With necessary modification, integrated with Garuda Grid portal as Advanced Search facility</a:t>
            </a:r>
          </a:p>
        </p:txBody>
      </p:sp>
    </p:spTree>
    <p:extLst>
      <p:ext uri="{BB962C8B-B14F-4D97-AF65-F5344CB8AC3E}">
        <p14:creationId xmlns:p14="http://schemas.microsoft.com/office/powerpoint/2010/main" val="9834260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1"/>
          <p:cNvSpPr txBox="1">
            <a:spLocks noGrp="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200"/>
              <a:t>Research Activities @ CARE</a:t>
            </a:r>
          </a:p>
        </p:txBody>
      </p:sp>
      <p:sp>
        <p:nvSpPr>
          <p:cNvPr id="58370" name="Text Box 2"/>
          <p:cNvSpPr txBox="1">
            <a:spLocks noChangeArrowheads="1"/>
          </p:cNvSpPr>
          <p:nvPr/>
        </p:nvSpPr>
        <p:spPr bwMode="auto">
          <a:xfrm>
            <a:off x="1828800" y="2819400"/>
            <a:ext cx="5273675" cy="584775"/>
          </a:xfrm>
          <a:prstGeom prst="rect">
            <a:avLst/>
          </a:prstGeom>
          <a:noFill/>
          <a:ln w="9525">
            <a:noFill/>
            <a:miter lim="800000"/>
            <a:headEnd/>
            <a:tailEnd/>
          </a:ln>
          <a:effectLst/>
        </p:spPr>
        <p:txBody>
          <a:bodyPr wrap="square">
            <a:spAutoFit/>
          </a:bodyPr>
          <a:lstStyle/>
          <a:p>
            <a:pPr eaLnBrk="0" hangingPunct="0">
              <a:defRPr/>
            </a:pPr>
            <a:r>
              <a:rPr lang="en-US" sz="3200" dirty="0">
                <a:solidFill>
                  <a:srgbClr val="FF0000"/>
                </a:solidFill>
                <a:effectLst>
                  <a:outerShdw blurRad="38100" dist="38100" dir="2700000" algn="tl">
                    <a:srgbClr val="C0C0C0"/>
                  </a:outerShdw>
                </a:effectLst>
              </a:rPr>
              <a:t>Trust Component</a:t>
            </a:r>
          </a:p>
        </p:txBody>
      </p:sp>
      <p:sp>
        <p:nvSpPr>
          <p:cNvPr id="12292" name="Text Box 3"/>
          <p:cNvSpPr txBox="1">
            <a:spLocks noChangeArrowheads="1"/>
          </p:cNvSpPr>
          <p:nvPr/>
        </p:nvSpPr>
        <p:spPr bwMode="auto">
          <a:xfrm>
            <a:off x="457201" y="3592512"/>
            <a:ext cx="8382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i="1" dirty="0"/>
              <a:t>A two year project funded by DIT, India</a:t>
            </a:r>
          </a:p>
        </p:txBody>
      </p:sp>
    </p:spTree>
    <p:extLst>
      <p:ext uri="{BB962C8B-B14F-4D97-AF65-F5344CB8AC3E}">
        <p14:creationId xmlns:p14="http://schemas.microsoft.com/office/powerpoint/2010/main" val="4816110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Summer.thmx</Template>
  <TotalTime>11042</TotalTime>
  <Words>2505</Words>
  <Application>Microsoft Office PowerPoint</Application>
  <PresentationFormat>On-screen Show (4:3)</PresentationFormat>
  <Paragraphs>452</Paragraphs>
  <Slides>75</Slides>
  <Notes>29</Notes>
  <HiddenSlides>0</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Office Theme</vt:lpstr>
      <vt:lpstr>Our Research Focus</vt:lpstr>
      <vt:lpstr>Acknowledgement</vt:lpstr>
      <vt:lpstr>Agenda</vt:lpstr>
      <vt:lpstr>Our Research Contributions</vt:lpstr>
      <vt:lpstr>Garuda India </vt:lpstr>
      <vt:lpstr>Semantic Description and Discovery of Grid Resources</vt:lpstr>
      <vt:lpstr>PowerPoint Presentation</vt:lpstr>
      <vt:lpstr>Features</vt:lpstr>
      <vt:lpstr>PowerPoint Presentation</vt:lpstr>
      <vt:lpstr>Trust Lifecycle</vt:lpstr>
      <vt:lpstr>PowerPoint Presentation</vt:lpstr>
      <vt:lpstr>Features</vt:lpstr>
      <vt:lpstr>Integrated with Gridway Meta Scheduler</vt:lpstr>
      <vt:lpstr>PATENT</vt:lpstr>
      <vt:lpstr>Virtual Cluster Development Environment</vt:lpstr>
      <vt:lpstr>PowerPoint Presentation</vt:lpstr>
      <vt:lpstr>PowerPoint Presentation</vt:lpstr>
      <vt:lpstr>Honeywell Technology</vt:lpstr>
      <vt:lpstr>PowerPoint Presentation</vt:lpstr>
      <vt:lpstr>MIMOS - Malaysia</vt:lpstr>
      <vt:lpstr>Virtual Machine Deployment – Phase I </vt:lpstr>
      <vt:lpstr>Job flow in  gLite infrastruture</vt:lpstr>
      <vt:lpstr>Job flow - Virtual machine deployment </vt:lpstr>
      <vt:lpstr>PowerPoint Presentation</vt:lpstr>
      <vt:lpstr>Our CARE Resource Broker</vt:lpstr>
      <vt:lpstr>Layered Architecture</vt:lpstr>
      <vt:lpstr>Cloud for DHAKSHA</vt:lpstr>
      <vt:lpstr>UAV Forge Entry</vt:lpstr>
      <vt:lpstr>Dhaksha team at USA</vt:lpstr>
      <vt:lpstr>DHAKSHA :UAV of Madras Institute of Technology, Anna University</vt:lpstr>
      <vt:lpstr>PowerPoint Presentation</vt:lpstr>
      <vt:lpstr>PowerPoint Presentation</vt:lpstr>
      <vt:lpstr>PowerPoint Presentation</vt:lpstr>
      <vt:lpstr>PowerPoint Presentation</vt:lpstr>
      <vt:lpstr>Our focus in DHAKSHA</vt:lpstr>
      <vt:lpstr>Agricultural Application</vt:lpstr>
      <vt:lpstr>X Ray-Non spongy fruit</vt:lpstr>
      <vt:lpstr>Application – A Trial @CEERI (Centre for Electrical and Electronics Research Institute)</vt:lpstr>
      <vt:lpstr>PowerPoint Presentation</vt:lpstr>
      <vt:lpstr>Surface Defects</vt:lpstr>
      <vt:lpstr>Educational World is changing</vt:lpstr>
      <vt:lpstr>Gurukulum teaching(Guru-Sishyan)</vt:lpstr>
      <vt:lpstr>PowerPoint Presentation</vt:lpstr>
      <vt:lpstr>PowerPoint Presentation</vt:lpstr>
      <vt:lpstr>PowerPoint Presentation</vt:lpstr>
      <vt:lpstr>Our Current research Focus</vt:lpstr>
      <vt:lpstr>Our Current research Focus</vt:lpstr>
      <vt:lpstr>Athabasca University- Canada</vt:lpstr>
      <vt:lpstr>PowerPoint Presentation</vt:lpstr>
      <vt:lpstr>PowerPoint Presentation</vt:lpstr>
      <vt:lpstr>Development of U-Learning Framework</vt:lpstr>
      <vt:lpstr>U-Learning Framework</vt:lpstr>
      <vt:lpstr>Trace</vt:lpstr>
      <vt:lpstr>Formalization - Trace</vt:lpstr>
      <vt:lpstr>Model Tracing</vt:lpstr>
      <vt:lpstr>Model Trace</vt:lpstr>
      <vt:lpstr>Knowledge Tracing</vt:lpstr>
      <vt:lpstr>Learning Traces</vt:lpstr>
      <vt:lpstr>Learning Traces</vt:lpstr>
      <vt:lpstr>Learning Traces Example – letter writing for 7th grade learners</vt:lpstr>
      <vt:lpstr>Learning Traces</vt:lpstr>
      <vt:lpstr>Advantages of Learning Traces</vt:lpstr>
      <vt:lpstr>Remember</vt:lpstr>
      <vt:lpstr>PowerPoint Presentation</vt:lpstr>
      <vt:lpstr>Applications</vt:lpstr>
      <vt:lpstr>Authoring Books</vt:lpstr>
      <vt:lpstr>PowerPoint Presentation</vt:lpstr>
      <vt:lpstr>PowerPoint Presentation</vt:lpstr>
      <vt:lpstr>PowerPoint Presentation</vt:lpstr>
      <vt:lpstr>PowerPoint Presentation</vt:lpstr>
      <vt:lpstr>PowerPoint Presentation</vt:lpstr>
      <vt:lpstr>Our Research Collaborations</vt:lpstr>
      <vt:lpstr>Conclusion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Traces</dc:title>
  <dc:creator>stselvi</dc:creator>
  <cp:lastModifiedBy>sony</cp:lastModifiedBy>
  <cp:revision>243</cp:revision>
  <dcterms:created xsi:type="dcterms:W3CDTF">2012-04-08T22:02:17Z</dcterms:created>
  <dcterms:modified xsi:type="dcterms:W3CDTF">2013-03-22T05:14:38Z</dcterms:modified>
</cp:coreProperties>
</file>